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001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C6963"/>
        </a:solidFill>
        <a:effectLst/>
        <a:uFillTx/>
        <a:latin typeface="+mn-lt"/>
        <a:ea typeface="+mn-ea"/>
        <a:cs typeface="+mn-cs"/>
        <a:sym typeface="Baskerville"/>
      </a:defRPr>
    </a:lvl1pPr>
    <a:lvl2pPr marL="0" marR="0" indent="0" algn="ctr" defTabSz="8001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C6963"/>
        </a:solidFill>
        <a:effectLst/>
        <a:uFillTx/>
        <a:latin typeface="+mn-lt"/>
        <a:ea typeface="+mn-ea"/>
        <a:cs typeface="+mn-cs"/>
        <a:sym typeface="Baskerville"/>
      </a:defRPr>
    </a:lvl2pPr>
    <a:lvl3pPr marL="0" marR="0" indent="0" algn="ctr" defTabSz="8001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C6963"/>
        </a:solidFill>
        <a:effectLst/>
        <a:uFillTx/>
        <a:latin typeface="+mn-lt"/>
        <a:ea typeface="+mn-ea"/>
        <a:cs typeface="+mn-cs"/>
        <a:sym typeface="Baskerville"/>
      </a:defRPr>
    </a:lvl3pPr>
    <a:lvl4pPr marL="0" marR="0" indent="0" algn="ctr" defTabSz="8001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C6963"/>
        </a:solidFill>
        <a:effectLst/>
        <a:uFillTx/>
        <a:latin typeface="+mn-lt"/>
        <a:ea typeface="+mn-ea"/>
        <a:cs typeface="+mn-cs"/>
        <a:sym typeface="Baskerville"/>
      </a:defRPr>
    </a:lvl4pPr>
    <a:lvl5pPr marL="0" marR="0" indent="0" algn="ctr" defTabSz="8001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C6963"/>
        </a:solidFill>
        <a:effectLst/>
        <a:uFillTx/>
        <a:latin typeface="+mn-lt"/>
        <a:ea typeface="+mn-ea"/>
        <a:cs typeface="+mn-cs"/>
        <a:sym typeface="Baskerville"/>
      </a:defRPr>
    </a:lvl5pPr>
    <a:lvl6pPr marL="0" marR="0" indent="0" algn="ctr" defTabSz="8001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C6963"/>
        </a:solidFill>
        <a:effectLst/>
        <a:uFillTx/>
        <a:latin typeface="+mn-lt"/>
        <a:ea typeface="+mn-ea"/>
        <a:cs typeface="+mn-cs"/>
        <a:sym typeface="Baskerville"/>
      </a:defRPr>
    </a:lvl6pPr>
    <a:lvl7pPr marL="0" marR="0" indent="0" algn="ctr" defTabSz="8001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C6963"/>
        </a:solidFill>
        <a:effectLst/>
        <a:uFillTx/>
        <a:latin typeface="+mn-lt"/>
        <a:ea typeface="+mn-ea"/>
        <a:cs typeface="+mn-cs"/>
        <a:sym typeface="Baskerville"/>
      </a:defRPr>
    </a:lvl7pPr>
    <a:lvl8pPr marL="0" marR="0" indent="0" algn="ctr" defTabSz="8001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C6963"/>
        </a:solidFill>
        <a:effectLst/>
        <a:uFillTx/>
        <a:latin typeface="+mn-lt"/>
        <a:ea typeface="+mn-ea"/>
        <a:cs typeface="+mn-cs"/>
        <a:sym typeface="Baskerville"/>
      </a:defRPr>
    </a:lvl8pPr>
    <a:lvl9pPr marL="0" marR="0" indent="0" algn="ctr" defTabSz="8001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C6963"/>
        </a:solidFill>
        <a:effectLst/>
        <a:uFillTx/>
        <a:latin typeface="+mn-lt"/>
        <a:ea typeface="+mn-ea"/>
        <a:cs typeface="+mn-cs"/>
        <a:sym typeface="Baskervil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b="def" i="def"/>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b="def" i="def"/>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b="def" i="def"/>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b="def" i="def"/>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b="def" i="def"/>
      <a:tcStyle>
        <a:tcBdr/>
        <a:fill>
          <a:solidFill>
            <a:srgbClr val="BCBCBC">
              <a:alpha val="12000"/>
            </a:srgbClr>
          </a:solidFill>
        </a:fill>
      </a:tcStyle>
    </a:band2H>
    <a:firstCol>
      <a:tcTxStyle b="off" i="off">
        <a:fontRef idx="minor">
          <a:srgbClr val="5A5950"/>
        </a:fontRef>
        <a:srgbClr val="5A5950"/>
      </a:tcTxStyle>
      <a:tcStyle>
        <a:tcBdr>
          <a:left>
            <a:ln w="12700" cap="flat">
              <a:noFill/>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1270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b="def" i="def"/>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3">
            <a:extLst/>
          </a:blip>
          <a:stretch>
            <a:fillRect/>
          </a:stretch>
        </p:blipFill>
        <p:spPr>
          <a:xfrm>
            <a:off x="11315700" y="6972300"/>
            <a:ext cx="2771878" cy="431800"/>
          </a:xfrm>
          <a:prstGeom prst="rect">
            <a:avLst/>
          </a:prstGeom>
          <a:ln w="12700">
            <a:miter lim="400000"/>
          </a:ln>
        </p:spPr>
      </p:pic>
      <p:sp>
        <p:nvSpPr>
          <p:cNvPr id="12" name="Title Text"/>
          <p:cNvSpPr txBox="1"/>
          <p:nvPr>
            <p:ph type="title"/>
          </p:nvPr>
        </p:nvSpPr>
        <p:spPr>
          <a:xfrm>
            <a:off x="3175000" y="2857500"/>
            <a:ext cx="19050000" cy="3556000"/>
          </a:xfrm>
          <a:prstGeom prst="rect">
            <a:avLst/>
          </a:prstGeom>
          <a:effectLst>
            <a:outerShdw sx="100000" sy="100000" kx="0" ky="0" algn="b" rotWithShape="0" blurRad="25400" dist="38100" dir="2700000">
              <a:srgbClr val="6D625D">
                <a:alpha val="90000"/>
              </a:srgbClr>
            </a:outerShdw>
          </a:effectLst>
        </p:spPr>
        <p:txBody>
          <a:bodyPr anchor="b"/>
          <a:lstStyle>
            <a:lvl1pPr>
              <a:defRPr sz="10800">
                <a:solidFill>
                  <a:srgbClr val="BEA56D"/>
                </a:solidFill>
                <a:effectLst>
                  <a:outerShdw sx="100000" sy="100000" kx="0" ky="0" algn="b" rotWithShape="0" blurRad="38100" dist="25400" dir="15900000">
                    <a:srgbClr val="000000">
                      <a:alpha val="90000"/>
                    </a:srgbClr>
                  </a:outerShdw>
                </a:effectLst>
              </a:defRPr>
            </a:lvl1pPr>
          </a:lstStyle>
          <a:p>
            <a:pPr/>
            <a:r>
              <a:t>Title Text</a:t>
            </a:r>
          </a:p>
        </p:txBody>
      </p:sp>
      <p:sp>
        <p:nvSpPr>
          <p:cNvPr id="13" name="Body Level One…"/>
          <p:cNvSpPr txBox="1"/>
          <p:nvPr>
            <p:ph type="body" sz="quarter" idx="1"/>
          </p:nvPr>
        </p:nvSpPr>
        <p:spPr>
          <a:xfrm>
            <a:off x="3175000" y="7747000"/>
            <a:ext cx="19050000" cy="2540000"/>
          </a:xfrm>
          <a:prstGeom prst="rect">
            <a:avLst/>
          </a:prstGeom>
          <a:effectLst>
            <a:outerShdw sx="100000" sy="100000" kx="0" ky="0" algn="b" rotWithShape="0" blurRad="25400" dist="38100" dir="2700000">
              <a:srgbClr val="6D625D">
                <a:alpha val="90000"/>
              </a:srgbClr>
            </a:outerShdw>
          </a:effectLst>
        </p:spPr>
        <p:txBody>
          <a:bodyPr anchor="t"/>
          <a:lstStyle>
            <a:lvl1pPr marL="0" indent="0" algn="ctr">
              <a:spcBef>
                <a:spcPts val="0"/>
              </a:spcBef>
              <a:buSzTx/>
              <a:buNone/>
              <a:defRPr i="1" sz="7000">
                <a:solidFill>
                  <a:srgbClr val="BEA56D"/>
                </a:solidFill>
                <a:effectLst>
                  <a:outerShdw sx="100000" sy="100000" kx="0" ky="0" algn="b" rotWithShape="0" blurRad="25400" dist="38100" dir="15900000">
                    <a:srgbClr val="000000">
                      <a:alpha val="90000"/>
                    </a:srgbClr>
                  </a:outerShdw>
                </a:effectLst>
              </a:defRPr>
            </a:lvl1pPr>
            <a:lvl2pPr marL="0" indent="0" algn="ctr">
              <a:spcBef>
                <a:spcPts val="0"/>
              </a:spcBef>
              <a:buSzTx/>
              <a:buNone/>
              <a:defRPr i="1" sz="7000">
                <a:solidFill>
                  <a:srgbClr val="BEA56D"/>
                </a:solidFill>
                <a:effectLst>
                  <a:outerShdw sx="100000" sy="100000" kx="0" ky="0" algn="b" rotWithShape="0" blurRad="25400" dist="38100" dir="15900000">
                    <a:srgbClr val="000000">
                      <a:alpha val="90000"/>
                    </a:srgbClr>
                  </a:outerShdw>
                </a:effectLst>
              </a:defRPr>
            </a:lvl2pPr>
            <a:lvl3pPr marL="0" indent="0" algn="ctr">
              <a:spcBef>
                <a:spcPts val="0"/>
              </a:spcBef>
              <a:buSzTx/>
              <a:buNone/>
              <a:defRPr i="1" sz="7000">
                <a:solidFill>
                  <a:srgbClr val="BEA56D"/>
                </a:solidFill>
                <a:effectLst>
                  <a:outerShdw sx="100000" sy="100000" kx="0" ky="0" algn="b" rotWithShape="0" blurRad="25400" dist="38100" dir="15900000">
                    <a:srgbClr val="000000">
                      <a:alpha val="90000"/>
                    </a:srgbClr>
                  </a:outerShdw>
                </a:effectLst>
              </a:defRPr>
            </a:lvl3pPr>
            <a:lvl4pPr marL="0" indent="0" algn="ctr">
              <a:spcBef>
                <a:spcPts val="0"/>
              </a:spcBef>
              <a:buSzTx/>
              <a:buNone/>
              <a:defRPr i="1" sz="7000">
                <a:solidFill>
                  <a:srgbClr val="BEA56D"/>
                </a:solidFill>
                <a:effectLst>
                  <a:outerShdw sx="100000" sy="100000" kx="0" ky="0" algn="b" rotWithShape="0" blurRad="25400" dist="38100" dir="15900000">
                    <a:srgbClr val="000000">
                      <a:alpha val="90000"/>
                    </a:srgbClr>
                  </a:outerShdw>
                </a:effectLst>
              </a:defRPr>
            </a:lvl4pPr>
            <a:lvl5pPr marL="0" indent="0" algn="ctr">
              <a:spcBef>
                <a:spcPts val="0"/>
              </a:spcBef>
              <a:buSzTx/>
              <a:buNone/>
              <a:defRPr i="1" sz="7000">
                <a:solidFill>
                  <a:srgbClr val="BEA56D"/>
                </a:solidFill>
                <a:effectLst>
                  <a:outerShdw sx="100000" sy="100000" kx="0" ky="0" algn="b" rotWithShape="0" blurRad="25400" dist="38100" dir="15900000">
                    <a:srgbClr val="000000">
                      <a:alpha val="9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12419693" y="12719050"/>
            <a:ext cx="419101" cy="457200"/>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Johnny Appleseed"/>
          <p:cNvSpPr txBox="1"/>
          <p:nvPr>
            <p:ph type="body" sz="quarter" idx="21"/>
          </p:nvPr>
        </p:nvSpPr>
        <p:spPr>
          <a:xfrm>
            <a:off x="2374900" y="8980351"/>
            <a:ext cx="19621500" cy="698501"/>
          </a:xfrm>
          <a:prstGeom prst="rect">
            <a:avLst/>
          </a:prstGeom>
        </p:spPr>
        <p:txBody>
          <a:bodyPr>
            <a:spAutoFit/>
          </a:bodyPr>
          <a:lstStyle>
            <a:lvl1pPr marL="0" indent="0" algn="ctr">
              <a:spcBef>
                <a:spcPts val="0"/>
              </a:spcBef>
              <a:buSzTx/>
              <a:buNone/>
              <a:defRPr i="1" sz="4200"/>
            </a:lvl1pPr>
          </a:lstStyle>
          <a:p>
            <a:pPr/>
            <a:r>
              <a:t>–Johnny Appleseed</a:t>
            </a:r>
          </a:p>
        </p:txBody>
      </p:sp>
      <p:sp>
        <p:nvSpPr>
          <p:cNvPr id="96" name="“Type a quote here.”"/>
          <p:cNvSpPr txBox="1"/>
          <p:nvPr>
            <p:ph type="body" sz="quarter" idx="22"/>
          </p:nvPr>
        </p:nvSpPr>
        <p:spPr>
          <a:xfrm>
            <a:off x="2387600" y="6070600"/>
            <a:ext cx="19621500" cy="876300"/>
          </a:xfrm>
          <a:prstGeom prst="rect">
            <a:avLst/>
          </a:prstGeom>
        </p:spPr>
        <p:txBody>
          <a:bodyPr>
            <a:spAutoFit/>
          </a:bodyPr>
          <a:lstStyle>
            <a:lvl1pPr marL="0" indent="0" algn="ctr">
              <a:spcBef>
                <a:spcPts val="3300"/>
              </a:spcBef>
              <a:buSzTx/>
              <a:buNone/>
              <a:defRPr i="1" sz="5400"/>
            </a:lvl1pPr>
          </a:lstStyle>
          <a:p>
            <a:pPr/>
            <a:r>
              <a:t>“Type a quote here.” </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4" name="Black and white photo of a rocky coastline"/>
          <p:cNvSpPr/>
          <p:nvPr>
            <p:ph type="pic" idx="21"/>
          </p:nvPr>
        </p:nvSpPr>
        <p:spPr>
          <a:xfrm>
            <a:off x="-100666" y="-1981200"/>
            <a:ext cx="24601223" cy="16408400"/>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side Cover">
    <p:spTree>
      <p:nvGrpSpPr>
        <p:cNvPr id="1" name=""/>
        <p:cNvGrpSpPr/>
        <p:nvPr/>
      </p:nvGrpSpPr>
      <p:grpSpPr>
        <a:xfrm>
          <a:off x="0" y="0"/>
          <a:ext cx="0" cy="0"/>
          <a:chOff x="0" y="0"/>
          <a:chExt cx="0" cy="0"/>
        </a:xfrm>
      </p:grpSpPr>
      <p:sp>
        <p:nvSpPr>
          <p:cNvPr id="21" name="Black and white photo of a rocky coastline"/>
          <p:cNvSpPr/>
          <p:nvPr>
            <p:ph type="pic" idx="21"/>
          </p:nvPr>
        </p:nvSpPr>
        <p:spPr>
          <a:xfrm>
            <a:off x="3850765" y="-260764"/>
            <a:ext cx="16622963" cy="11087102"/>
          </a:xfrm>
          <a:prstGeom prst="rect">
            <a:avLst/>
          </a:prstGeom>
          <a:ln w="9525">
            <a:round/>
          </a:ln>
        </p:spPr>
        <p:txBody>
          <a:bodyPr lIns="91439" tIns="45719" rIns="91439" bIns="45719" anchor="t">
            <a:noAutofit/>
          </a:bodyPr>
          <a:lstStyle/>
          <a:p>
            <a:pPr/>
          </a:p>
        </p:txBody>
      </p:sp>
      <p:sp>
        <p:nvSpPr>
          <p:cNvPr id="22" name="Title Text"/>
          <p:cNvSpPr txBox="1"/>
          <p:nvPr>
            <p:ph type="title"/>
          </p:nvPr>
        </p:nvSpPr>
        <p:spPr>
          <a:xfrm>
            <a:off x="2044700" y="9779000"/>
            <a:ext cx="20320000" cy="1905000"/>
          </a:xfrm>
          <a:prstGeom prst="rect">
            <a:avLst/>
          </a:prstGeom>
        </p:spPr>
        <p:txBody>
          <a:bodyPr/>
          <a:lstStyle/>
          <a:p>
            <a:pPr/>
            <a:r>
              <a:t>Title Text</a:t>
            </a:r>
          </a:p>
        </p:txBody>
      </p:sp>
      <p:sp>
        <p:nvSpPr>
          <p:cNvPr id="23" name="Body Level One…"/>
          <p:cNvSpPr txBox="1"/>
          <p:nvPr>
            <p:ph type="body" sz="quarter" idx="1"/>
          </p:nvPr>
        </p:nvSpPr>
        <p:spPr>
          <a:xfrm>
            <a:off x="2044700" y="11684000"/>
            <a:ext cx="20320000" cy="952500"/>
          </a:xfrm>
          <a:prstGeom prst="rect">
            <a:avLst/>
          </a:prstGeom>
        </p:spPr>
        <p:txBody>
          <a:bodyPr/>
          <a:lstStyle>
            <a:lvl1pPr marL="0" indent="0" algn="ctr">
              <a:spcBef>
                <a:spcPts val="0"/>
              </a:spcBef>
              <a:buSzTx/>
              <a:buNone/>
              <a:defRPr i="1" sz="4800"/>
            </a:lvl1pPr>
            <a:lvl2pPr marL="0" indent="0" algn="ctr">
              <a:spcBef>
                <a:spcPts val="0"/>
              </a:spcBef>
              <a:buSzTx/>
              <a:buNone/>
              <a:defRPr i="1" sz="4800"/>
            </a:lvl2pPr>
            <a:lvl3pPr marL="0" indent="0" algn="ctr">
              <a:spcBef>
                <a:spcPts val="0"/>
              </a:spcBef>
              <a:buSzTx/>
              <a:buNone/>
              <a:defRPr i="1" sz="4800"/>
            </a:lvl3pPr>
            <a:lvl4pPr marL="0" indent="0" algn="ctr">
              <a:spcBef>
                <a:spcPts val="0"/>
              </a:spcBef>
              <a:buSzTx/>
              <a:buNone/>
              <a:defRPr i="1" sz="4800"/>
            </a:lvl4pPr>
            <a:lvl5pPr marL="0" indent="0" algn="ctr">
              <a:spcBef>
                <a:spcPts val="0"/>
              </a:spcBef>
              <a:buSzTx/>
              <a:buNone/>
              <a:defRPr i="1" sz="4800"/>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xfrm>
            <a:off x="11969750" y="12890500"/>
            <a:ext cx="419101"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1" name="Title Text"/>
          <p:cNvSpPr txBox="1"/>
          <p:nvPr>
            <p:ph type="title"/>
          </p:nvPr>
        </p:nvSpPr>
        <p:spPr>
          <a:xfrm>
            <a:off x="2032000" y="5270500"/>
            <a:ext cx="20320000" cy="3175000"/>
          </a:xfrm>
          <a:prstGeom prst="rect">
            <a:avLst/>
          </a:prstGeom>
        </p:spPr>
        <p:txBody>
          <a:bodyPr/>
          <a:lstStyle/>
          <a:p>
            <a:pPr/>
            <a:r>
              <a:t>Title Text</a:t>
            </a:r>
          </a:p>
        </p:txBody>
      </p:sp>
      <p:sp>
        <p:nvSpPr>
          <p:cNvPr id="32" name="Slide Number"/>
          <p:cNvSpPr txBox="1"/>
          <p:nvPr>
            <p:ph type="sldNum" sz="quarter" idx="2"/>
          </p:nvPr>
        </p:nvSpPr>
        <p:spPr>
          <a:xfrm>
            <a:off x="11969750" y="12706350"/>
            <a:ext cx="419101" cy="457200"/>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extLst/>
          </a:blip>
          <a:stretch>
            <a:fillRect/>
          </a:stretch>
        </p:blipFill>
        <p:spPr>
          <a:xfrm>
            <a:off x="5405425" y="6920086"/>
            <a:ext cx="2771878" cy="431801"/>
          </a:xfrm>
          <a:prstGeom prst="rect">
            <a:avLst/>
          </a:prstGeom>
          <a:ln w="12700">
            <a:miter lim="400000"/>
          </a:ln>
        </p:spPr>
      </p:pic>
      <p:sp>
        <p:nvSpPr>
          <p:cNvPr id="40" name="Black and white photo of a rocky coastline"/>
          <p:cNvSpPr/>
          <p:nvPr>
            <p:ph type="pic" idx="21"/>
          </p:nvPr>
        </p:nvSpPr>
        <p:spPr>
          <a:xfrm>
            <a:off x="11016969" y="2088583"/>
            <a:ext cx="14354838" cy="9574319"/>
          </a:xfrm>
          <a:prstGeom prst="rect">
            <a:avLst/>
          </a:prstGeom>
          <a:ln w="9525">
            <a:round/>
          </a:ln>
        </p:spPr>
        <p:txBody>
          <a:bodyPr lIns="91439" tIns="45719" rIns="91439" bIns="45719" anchor="t">
            <a:noAutofit/>
          </a:bodyPr>
          <a:lstStyle/>
          <a:p>
            <a:pPr/>
          </a:p>
        </p:txBody>
      </p:sp>
      <p:sp>
        <p:nvSpPr>
          <p:cNvPr id="41" name="Title Text"/>
          <p:cNvSpPr txBox="1"/>
          <p:nvPr>
            <p:ph type="title"/>
          </p:nvPr>
        </p:nvSpPr>
        <p:spPr>
          <a:xfrm>
            <a:off x="762000" y="2070100"/>
            <a:ext cx="12065000" cy="4406900"/>
          </a:xfrm>
          <a:prstGeom prst="rect">
            <a:avLst/>
          </a:prstGeom>
        </p:spPr>
        <p:txBody>
          <a:bodyPr anchor="b"/>
          <a:lstStyle/>
          <a:p>
            <a:pPr/>
            <a:r>
              <a:t>Title Text</a:t>
            </a:r>
          </a:p>
        </p:txBody>
      </p:sp>
      <p:sp>
        <p:nvSpPr>
          <p:cNvPr id="42" name="Body Level One…"/>
          <p:cNvSpPr txBox="1"/>
          <p:nvPr>
            <p:ph type="body" sz="quarter" idx="1"/>
          </p:nvPr>
        </p:nvSpPr>
        <p:spPr>
          <a:xfrm>
            <a:off x="762000" y="7810500"/>
            <a:ext cx="12065000" cy="3797300"/>
          </a:xfrm>
          <a:prstGeom prst="rect">
            <a:avLst/>
          </a:prstGeom>
        </p:spPr>
        <p:txBody>
          <a:bodyPr anchor="t"/>
          <a:lstStyle>
            <a:lvl1pPr marL="0" indent="0" algn="ctr">
              <a:spcBef>
                <a:spcPts val="0"/>
              </a:spcBef>
              <a:buSzTx/>
              <a:buNone/>
              <a:defRPr i="1" sz="4800"/>
            </a:lvl1pPr>
            <a:lvl2pPr marL="0" indent="0" algn="ctr">
              <a:spcBef>
                <a:spcPts val="0"/>
              </a:spcBef>
              <a:buSzTx/>
              <a:buNone/>
              <a:defRPr i="1" sz="4800"/>
            </a:lvl2pPr>
            <a:lvl3pPr marL="0" indent="0" algn="ctr">
              <a:spcBef>
                <a:spcPts val="0"/>
              </a:spcBef>
              <a:buSzTx/>
              <a:buNone/>
              <a:defRPr i="1" sz="4800"/>
            </a:lvl3pPr>
            <a:lvl4pPr marL="0" indent="0" algn="ctr">
              <a:spcBef>
                <a:spcPts val="0"/>
              </a:spcBef>
              <a:buSzTx/>
              <a:buNone/>
              <a:defRPr i="1" sz="4800"/>
            </a:lvl4pPr>
            <a:lvl5pPr marL="0" indent="0" algn="ctr">
              <a:spcBef>
                <a:spcPts val="0"/>
              </a:spcBef>
              <a:buSzTx/>
              <a:buNone/>
              <a:defRPr i="1" sz="4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7" name="Black and white photo of a rocky coastline"/>
          <p:cNvSpPr/>
          <p:nvPr>
            <p:ph type="pic" sz="half" idx="21"/>
          </p:nvPr>
        </p:nvSpPr>
        <p:spPr>
          <a:xfrm>
            <a:off x="10123995" y="3094123"/>
            <a:ext cx="13830301" cy="9224465"/>
          </a:xfrm>
          <a:prstGeom prst="rect">
            <a:avLst/>
          </a:prstGeom>
          <a:ln w="9525">
            <a:round/>
          </a:ln>
        </p:spPr>
        <p:txBody>
          <a:bodyPr lIns="91439" tIns="45719" rIns="91439" bIns="45719" anchor="t">
            <a:noAutofit/>
          </a:bodyPr>
          <a:lstStyle/>
          <a:p>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7" name="Body Level One…"/>
          <p:cNvSpPr txBox="1"/>
          <p:nvPr>
            <p:ph type="body" idx="1"/>
          </p:nvPr>
        </p:nvSpPr>
        <p:spPr>
          <a:xfrm>
            <a:off x="2032000" y="1778000"/>
            <a:ext cx="20320000" cy="10160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5" name="Black and white photo of a rocky coastline"/>
          <p:cNvSpPr/>
          <p:nvPr>
            <p:ph type="pic" idx="21"/>
          </p:nvPr>
        </p:nvSpPr>
        <p:spPr>
          <a:xfrm>
            <a:off x="-1701800" y="755816"/>
            <a:ext cx="17883053" cy="11927551"/>
          </a:xfrm>
          <a:prstGeom prst="rect">
            <a:avLst/>
          </a:prstGeom>
          <a:ln w="9525">
            <a:round/>
          </a:ln>
        </p:spPr>
        <p:txBody>
          <a:bodyPr lIns="91439" tIns="45719" rIns="91439" bIns="45719" anchor="t">
            <a:noAutofit/>
          </a:bodyPr>
          <a:lstStyle/>
          <a:p>
            <a:pPr/>
          </a:p>
        </p:txBody>
      </p:sp>
      <p:sp>
        <p:nvSpPr>
          <p:cNvPr id="86" name="Black and white photo of a meandering river with hills in the background"/>
          <p:cNvSpPr/>
          <p:nvPr>
            <p:ph type="pic" sz="quarter" idx="22"/>
          </p:nvPr>
        </p:nvSpPr>
        <p:spPr>
          <a:xfrm>
            <a:off x="13677900" y="863600"/>
            <a:ext cx="8940800" cy="6440803"/>
          </a:xfrm>
          <a:prstGeom prst="rect">
            <a:avLst/>
          </a:prstGeom>
          <a:ln w="9525">
            <a:round/>
          </a:ln>
        </p:spPr>
        <p:txBody>
          <a:bodyPr lIns="91439" tIns="45719" rIns="91439" bIns="45719" anchor="t">
            <a:noAutofit/>
          </a:bodyPr>
          <a:lstStyle/>
          <a:p>
            <a:pPr/>
          </a:p>
        </p:txBody>
      </p:sp>
      <p:sp>
        <p:nvSpPr>
          <p:cNvPr id="87" name="Black and white photo of Arch Rock in Joshua Tree National Park, California"/>
          <p:cNvSpPr/>
          <p:nvPr>
            <p:ph type="pic" sz="half" idx="23"/>
          </p:nvPr>
        </p:nvSpPr>
        <p:spPr>
          <a:xfrm>
            <a:off x="12179300" y="5764608"/>
            <a:ext cx="10655300" cy="7103536"/>
          </a:xfrm>
          <a:prstGeom prst="rect">
            <a:avLst/>
          </a:prstGeom>
          <a:ln w="9525">
            <a:round/>
          </a:ln>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2032000" y="558800"/>
            <a:ext cx="203200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2032000" y="3810000"/>
            <a:ext cx="20320000" cy="825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69750" y="12725400"/>
            <a:ext cx="419101" cy="457200"/>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1pPr>
      <a:lvl2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2pPr>
      <a:lvl3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3pPr>
      <a:lvl4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4pPr>
      <a:lvl5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5pPr>
      <a:lvl6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6pPr>
      <a:lvl7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7pPr>
      <a:lvl8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8pPr>
      <a:lvl9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9pPr>
    </p:titleStyle>
    <p:bodyStyle>
      <a:lvl1pPr marL="6858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1pPr>
      <a:lvl2pPr marL="13716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2pPr>
      <a:lvl3pPr marL="20574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3pPr>
      <a:lvl4pPr marL="27432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4pPr>
      <a:lvl5pPr marL="34290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5pPr>
      <a:lvl6pPr marL="41148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6pPr>
      <a:lvl7pPr marL="48006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7pPr>
      <a:lvl8pPr marL="54864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8pPr>
      <a:lvl9pPr marL="61722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9pPr>
    </p:bodyStyle>
    <p:otherStyle>
      <a:lvl1pPr marL="0" marR="0" indent="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1pPr>
      <a:lvl2pPr marL="0" marR="0" indent="2286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2pPr>
      <a:lvl3pPr marL="0" marR="0" indent="4572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3pPr>
      <a:lvl4pPr marL="0" marR="0" indent="6858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4pPr>
      <a:lvl5pPr marL="0" marR="0" indent="9144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5pPr>
      <a:lvl6pPr marL="0" marR="0" indent="11430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6pPr>
      <a:lvl7pPr marL="0" marR="0" indent="13716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7pPr>
      <a:lvl8pPr marL="0" marR="0" indent="16002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8pPr>
      <a:lvl9pPr marL="0" marR="0" indent="18288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 Id="rId3"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Minerva™"/>
          <p:cNvSpPr txBox="1"/>
          <p:nvPr>
            <p:ph type="ctrTitle"/>
          </p:nvPr>
        </p:nvSpPr>
        <p:spPr>
          <a:xfrm>
            <a:off x="9559360" y="4579107"/>
            <a:ext cx="6717409" cy="2050293"/>
          </a:xfrm>
          <a:prstGeom prst="rect">
            <a:avLst/>
          </a:prstGeom>
        </p:spPr>
        <p:txBody>
          <a:bodyPr/>
          <a:lstStyle>
            <a:lvl1pPr>
              <a:defRPr>
                <a:solidFill>
                  <a:srgbClr val="FFFFFF"/>
                </a:solidFill>
                <a:latin typeface="Avenir Book"/>
                <a:ea typeface="Avenir Book"/>
                <a:cs typeface="Avenir Book"/>
                <a:sym typeface="Avenir Book"/>
              </a:defRPr>
            </a:lvl1pPr>
          </a:lstStyle>
          <a:p>
            <a:pPr/>
            <a:r>
              <a:t>Minerva™</a:t>
            </a:r>
          </a:p>
        </p:txBody>
      </p:sp>
      <p:sp>
        <p:nvSpPr>
          <p:cNvPr id="122" name="Derived from the Greek Mythology. Minerva: Goddess of Wisdom, act, schools, justice and commerce"/>
          <p:cNvSpPr txBox="1"/>
          <p:nvPr>
            <p:ph type="subTitle" sz="quarter" idx="1"/>
          </p:nvPr>
        </p:nvSpPr>
        <p:spPr>
          <a:prstGeom prst="rect">
            <a:avLst/>
          </a:prstGeom>
        </p:spPr>
        <p:txBody>
          <a:bodyPr/>
          <a:lstStyle/>
          <a:p>
            <a:pPr>
              <a:defRPr sz="5400">
                <a:solidFill>
                  <a:srgbClr val="FFFFFF"/>
                </a:solidFill>
              </a:defRPr>
            </a:pPr>
            <a:r>
              <a:t>Derived from the Greek Mythology.</a:t>
            </a:r>
            <a:br/>
            <a:r>
              <a:t>Minerva: Goddess of Wisdom, act, schools, justice and commerce</a:t>
            </a:r>
          </a:p>
        </p:txBody>
      </p:sp>
      <p:pic>
        <p:nvPicPr>
          <p:cNvPr id="123" name="Logo.png" descr="Logo.png"/>
          <p:cNvPicPr>
            <a:picLocks noChangeAspect="1"/>
          </p:cNvPicPr>
          <p:nvPr/>
        </p:nvPicPr>
        <p:blipFill>
          <a:blip r:embed="rId2">
            <a:extLst/>
          </a:blip>
          <a:stretch>
            <a:fillRect/>
          </a:stretch>
        </p:blipFill>
        <p:spPr>
          <a:xfrm>
            <a:off x="11093464" y="1418626"/>
            <a:ext cx="3216349" cy="321634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takeholders (External)"/>
          <p:cNvSpPr txBox="1"/>
          <p:nvPr>
            <p:ph type="title" idx="4294967295"/>
          </p:nvPr>
        </p:nvSpPr>
        <p:spPr>
          <a:xfrm>
            <a:off x="3641415" y="279400"/>
            <a:ext cx="17612447" cy="2189469"/>
          </a:xfrm>
          <a:prstGeom prst="rect">
            <a:avLst/>
          </a:prstGeom>
          <a:effectLst>
            <a:outerShdw sx="100000" sy="100000" kx="0" ky="0" algn="b" rotWithShape="0" blurRad="25400" dist="38100" dir="2700000">
              <a:srgbClr val="6D625D">
                <a:alpha val="90000"/>
              </a:srgbClr>
            </a:outerShdw>
          </a:effectLst>
        </p:spPr>
        <p:txBody>
          <a:bodyPr/>
          <a:lstStyle>
            <a:lvl1pPr>
              <a:defRPr sz="10800">
                <a:solidFill>
                  <a:schemeClr val="accent3">
                    <a:hueOff val="-453898"/>
                    <a:satOff val="-13573"/>
                    <a:lumOff val="-24381"/>
                  </a:schemeClr>
                </a:solidFill>
                <a:effectLst>
                  <a:outerShdw sx="100000" sy="100000" kx="0" ky="0" algn="b" rotWithShape="0" blurRad="38100" dist="25400" dir="15900000">
                    <a:srgbClr val="000000">
                      <a:alpha val="90000"/>
                    </a:srgbClr>
                  </a:outerShdw>
                </a:effectLst>
                <a:latin typeface="Avenir Book"/>
                <a:ea typeface="Avenir Book"/>
                <a:cs typeface="Avenir Book"/>
                <a:sym typeface="Avenir Book"/>
              </a:defRPr>
            </a:lvl1pPr>
          </a:lstStyle>
          <a:p>
            <a:pPr/>
            <a:r>
              <a:t>Stakeholders (External)</a:t>
            </a:r>
          </a:p>
        </p:txBody>
      </p:sp>
      <p:sp>
        <p:nvSpPr>
          <p:cNvPr id="154" name="Cryptocurrency Wallet Provider (Metamask)…"/>
          <p:cNvSpPr txBox="1"/>
          <p:nvPr/>
        </p:nvSpPr>
        <p:spPr>
          <a:xfrm>
            <a:off x="1187978" y="3135243"/>
            <a:ext cx="22008045" cy="427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736600" indent="-609600" algn="l">
              <a:buClr>
                <a:schemeClr val="accent2">
                  <a:satOff val="12995"/>
                  <a:lumOff val="11523"/>
                </a:schemeClr>
              </a:buClr>
              <a:buSzPct val="100000"/>
              <a:buChar char="‣"/>
              <a:defRPr>
                <a:latin typeface="Avenir Book"/>
                <a:ea typeface="Avenir Book"/>
                <a:cs typeface="Avenir Book"/>
                <a:sym typeface="Avenir Book"/>
              </a:defRPr>
            </a:pPr>
            <a:r>
              <a:rPr sz="4000">
                <a:latin typeface="Avenir Heavy"/>
                <a:ea typeface="Avenir Heavy"/>
                <a:cs typeface="Avenir Heavy"/>
                <a:sym typeface="Avenir Heavy"/>
              </a:rPr>
              <a:t>Cryptocurrency Wallet Provider (Metamask)</a:t>
            </a:r>
            <a:br>
              <a:rPr sz="4000">
                <a:latin typeface="Avenir Heavy"/>
                <a:ea typeface="Avenir Heavy"/>
                <a:cs typeface="Avenir Heavy"/>
                <a:sym typeface="Avenir Heavy"/>
              </a:rPr>
            </a:br>
            <a:endParaRPr sz="3000"/>
          </a:p>
          <a:p>
            <a:pPr marL="736600" indent="-609600" algn="l">
              <a:buClr>
                <a:schemeClr val="accent2">
                  <a:satOff val="12995"/>
                  <a:lumOff val="11523"/>
                </a:schemeClr>
              </a:buClr>
              <a:buSzPct val="100000"/>
              <a:buChar char="‣"/>
              <a:defRPr>
                <a:latin typeface="Avenir Book"/>
                <a:ea typeface="Avenir Book"/>
                <a:cs typeface="Avenir Book"/>
                <a:sym typeface="Avenir Book"/>
              </a:defRPr>
            </a:pPr>
            <a:r>
              <a:rPr sz="4000">
                <a:latin typeface="Avenir Heavy"/>
                <a:ea typeface="Avenir Heavy"/>
                <a:cs typeface="Avenir Heavy"/>
                <a:sym typeface="Avenir Heavy"/>
              </a:rPr>
              <a:t>Public Profile Services</a:t>
            </a:r>
            <a:br>
              <a:rPr sz="4000">
                <a:latin typeface="Avenir Heavy"/>
                <a:ea typeface="Avenir Heavy"/>
                <a:cs typeface="Avenir Heavy"/>
                <a:sym typeface="Avenir Heavy"/>
              </a:rPr>
            </a:br>
            <a:r>
              <a:rPr sz="3000"/>
              <a:t>Example: GitHub, LinkedIn, YouTube, Discord, Reddit, Facebook.</a:t>
            </a:r>
            <a:br>
              <a:rPr sz="3000"/>
            </a:br>
            <a:endParaRPr sz="3000"/>
          </a:p>
          <a:p>
            <a:pPr marL="889000" indent="-762000" algn="l">
              <a:buClr>
                <a:schemeClr val="accent2">
                  <a:satOff val="12995"/>
                  <a:lumOff val="11523"/>
                </a:schemeClr>
              </a:buClr>
              <a:buSzPct val="100000"/>
              <a:buChar char="‣"/>
              <a:defRPr sz="4000">
                <a:latin typeface="Avenir Heavy"/>
                <a:ea typeface="Avenir Heavy"/>
                <a:cs typeface="Avenir Heavy"/>
                <a:sym typeface="Avenir Heavy"/>
              </a:defRPr>
            </a:pPr>
            <a:r>
              <a:t>Legal Advisor</a:t>
            </a:r>
            <a:br/>
            <a:r>
              <a:rPr sz="3000">
                <a:latin typeface="Avenir Book"/>
                <a:ea typeface="Avenir Book"/>
                <a:cs typeface="Avenir Book"/>
                <a:sym typeface="Avenir Book"/>
              </a:rPr>
              <a:t>Responsible for authentication of Terms and Conditions of the software in terms of National Law.</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Events Table"/>
          <p:cNvSpPr txBox="1"/>
          <p:nvPr>
            <p:ph type="title" idx="4294967295"/>
          </p:nvPr>
        </p:nvSpPr>
        <p:spPr>
          <a:xfrm>
            <a:off x="3585424" y="-112536"/>
            <a:ext cx="17612447" cy="2189469"/>
          </a:xfrm>
          <a:prstGeom prst="rect">
            <a:avLst/>
          </a:prstGeom>
          <a:effectLst>
            <a:outerShdw sx="100000" sy="100000" kx="0" ky="0" algn="b" rotWithShape="0" blurRad="25400" dist="38100" dir="2700000">
              <a:srgbClr val="6D625D">
                <a:alpha val="90000"/>
              </a:srgbClr>
            </a:outerShdw>
          </a:effectLst>
        </p:spPr>
        <p:txBody>
          <a:bodyPr/>
          <a:lstStyle>
            <a:lvl1pPr>
              <a:defRPr sz="9200">
                <a:solidFill>
                  <a:schemeClr val="accent3">
                    <a:hueOff val="-453898"/>
                    <a:satOff val="-13573"/>
                    <a:lumOff val="-24381"/>
                  </a:schemeClr>
                </a:solidFill>
                <a:effectLst>
                  <a:outerShdw sx="100000" sy="100000" kx="0" ky="0" algn="b" rotWithShape="0" blurRad="38100" dist="25400" dir="15900000">
                    <a:srgbClr val="000000">
                      <a:alpha val="90000"/>
                    </a:srgbClr>
                  </a:outerShdw>
                </a:effectLst>
                <a:latin typeface="Avenir Book"/>
                <a:ea typeface="Avenir Book"/>
                <a:cs typeface="Avenir Book"/>
                <a:sym typeface="Avenir Book"/>
              </a:defRPr>
            </a:lvl1pPr>
          </a:lstStyle>
          <a:p>
            <a:pPr/>
            <a:r>
              <a:t>Events Table</a:t>
            </a:r>
          </a:p>
        </p:txBody>
      </p:sp>
      <p:graphicFrame>
        <p:nvGraphicFramePr>
          <p:cNvPr id="157" name="Table"/>
          <p:cNvGraphicFramePr/>
          <p:nvPr/>
        </p:nvGraphicFramePr>
        <p:xfrm>
          <a:off x="1079915" y="1540039"/>
          <a:ext cx="22593151" cy="561274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3356181"/>
                <a:gridCol w="4318000"/>
                <a:gridCol w="2702708"/>
                <a:gridCol w="5973944"/>
                <a:gridCol w="2346834"/>
                <a:gridCol w="2315050"/>
              </a:tblGrid>
              <a:tr h="584200">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1524000">
                <a:tc>
                  <a:txBody>
                    <a:bodyPr/>
                    <a:lstStyle/>
                    <a:p>
                      <a:pPr defTabSz="622300">
                        <a:defRPr sz="1800">
                          <a:solidFill>
                            <a:srgbClr val="000000"/>
                          </a:solidFill>
                        </a:defRPr>
                      </a:pPr>
                      <a:r>
                        <a:rPr sz="3200">
                          <a:solidFill>
                            <a:srgbClr val="5A5950"/>
                          </a:solidFill>
                        </a:rPr>
                        <a:t>1</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Client / Owner</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Owner is validated and a session for the Client is created and is logged 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Entering the Metamask credentials and pressing on the “Login” button.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 Metamask</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dashboard populates the data and generates reports.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Detection of a new user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r>
              <a:tr h="19939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Checking for any failed user transactions and alerting them in notifications tab.</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Detection of a new user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Checking for any emergency alerts for the user and display them.</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Detection of a new user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defTabSz="622300">
                        <a:defRPr sz="3200"/>
                      </a:pPr>
                    </a:p>
                  </a:txBody>
                  <a:tcPr marL="50800" marR="50800" marT="50800" marB="50800" anchor="t" anchorCtr="0" horzOverflow="overflow"/>
                </a:tc>
                <a:tc>
                  <a:txBody>
                    <a:bodyPr/>
                    <a:lstStyle/>
                    <a:p>
                      <a:pPr indent="228600" algn="l">
                        <a:defRPr sz="1800">
                          <a:solidFill>
                            <a:srgbClr val="000000"/>
                          </a:solidFill>
                        </a:defRPr>
                      </a:pPr>
                      <a:r>
                        <a:rPr sz="3200">
                          <a:solidFill>
                            <a:srgbClr val="4D5459"/>
                          </a:solidFill>
                        </a:rPr>
                        <a:t>The Owner can add and remove permissions for the users.</a:t>
                      </a:r>
                    </a:p>
                  </a:txBody>
                  <a:tcPr marL="50800" marR="50800" marT="50800" marB="50800" anchor="ctr" anchorCtr="0" horzOverflow="overflow"/>
                </a:tc>
                <a:tc>
                  <a:txBody>
                    <a:bodyPr/>
                    <a:lstStyle/>
                    <a:p>
                      <a:pPr algn="l">
                        <a:defRPr sz="1800">
                          <a:solidFill>
                            <a:srgbClr val="000000"/>
                          </a:solidFill>
                        </a:defRPr>
                      </a:pPr>
                      <a:r>
                        <a:rPr sz="3200">
                          <a:solidFill>
                            <a:srgbClr val="4D5459"/>
                          </a:solidFill>
                        </a:rPr>
                        <a:t>External Event</a:t>
                      </a:r>
                    </a:p>
                  </a:txBody>
                  <a:tcPr marL="50800" marR="50800" marT="50800" marB="50800" anchor="t" anchorCtr="0" horzOverflow="overflow"/>
                </a:tc>
                <a:tc>
                  <a:txBody>
                    <a:bodyPr/>
                    <a:lstStyle/>
                    <a:p>
                      <a:pPr indent="228600" algn="l">
                        <a:defRPr sz="1800">
                          <a:solidFill>
                            <a:srgbClr val="000000"/>
                          </a:solidFill>
                        </a:defRPr>
                      </a:pPr>
                      <a:r>
                        <a:rPr sz="3200">
                          <a:solidFill>
                            <a:srgbClr val="4D5459"/>
                          </a:solidFill>
                        </a:rPr>
                        <a:t>The Owner can Manage all Users in the heirarchy.</a:t>
                      </a:r>
                    </a:p>
                  </a:txBody>
                  <a:tcPr marL="50800" marR="50800" marT="50800" marB="50800" anchor="t" anchorCtr="0" horzOverflow="overflow"/>
                </a:tc>
                <a:tc>
                  <a:txBody>
                    <a:bodyPr/>
                    <a:lstStyle/>
                    <a:p>
                      <a:pPr>
                        <a:defRPr sz="1800">
                          <a:solidFill>
                            <a:srgbClr val="000000"/>
                          </a:solidFill>
                        </a:defRPr>
                      </a:pPr>
                      <a:r>
                        <a:rPr sz="3200">
                          <a:solidFill>
                            <a:srgbClr val="4D5459"/>
                          </a:solidFill>
                        </a:rPr>
                        <a:t>Owner</a:t>
                      </a:r>
                    </a:p>
                  </a:txBody>
                  <a:tcPr marL="50800" marR="50800" marT="50800" marB="50800" anchor="t" anchorCtr="0" horzOverflow="overflow"/>
                </a:tc>
                <a:tc>
                  <a:txBody>
                    <a:bodyPr/>
                    <a:lstStyle/>
                    <a:p>
                      <a:pPr>
                        <a:defRPr sz="1800">
                          <a:solidFill>
                            <a:srgbClr val="000000"/>
                          </a:solidFill>
                        </a:defRPr>
                      </a:pPr>
                      <a:r>
                        <a:rPr sz="3200">
                          <a:solidFill>
                            <a:srgbClr val="4D5459"/>
                          </a:solidFill>
                        </a:rPr>
                        <a:t>Appropriate Users</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After inactivity for 20 mintutes, the user is automaticcally signed out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Temporal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Inactivity of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Displays the list of Employees working</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owner can view the employees list who are working for the organization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59" name="Table"/>
          <p:cNvGraphicFramePr/>
          <p:nvPr/>
        </p:nvGraphicFramePr>
        <p:xfrm>
          <a:off x="1079915" y="800982"/>
          <a:ext cx="22593151" cy="561274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3356181"/>
                <a:gridCol w="4318000"/>
                <a:gridCol w="2702708"/>
                <a:gridCol w="5973944"/>
                <a:gridCol w="2346834"/>
                <a:gridCol w="2315050"/>
              </a:tblGrid>
              <a:tr h="584200">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1524000">
                <a:tc>
                  <a:txBody>
                    <a:bodyPr/>
                    <a:lstStyle/>
                    <a:p>
                      <a:pPr defTabSz="622300">
                        <a:defRPr sz="1800">
                          <a:solidFill>
                            <a:srgbClr val="000000"/>
                          </a:solidFill>
                        </a:defRPr>
                      </a:pPr>
                      <a:r>
                        <a:rPr sz="3200">
                          <a:solidFill>
                            <a:srgbClr val="5A5950"/>
                          </a:solidFill>
                        </a:rPr>
                        <a:t>1</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Client / Owner</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Makes updates to the website as per the changes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Owner introduces new UI features or updates content of the website.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Web Client</a:t>
                      </a:r>
                    </a:p>
                  </a:txBody>
                  <a:tcPr marL="50800" marR="50800" marT="50800" marB="50800" anchor="t" anchorCtr="0" horzOverflow="overflow"/>
                </a:tc>
              </a:tr>
              <a:tr h="5842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Managed user is updated.</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Owner/Client manages a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Users</a:t>
                      </a:r>
                    </a:p>
                  </a:txBody>
                  <a:tcPr marL="50800" marR="50800" marT="50800" marB="50800" anchor="t" anchorCtr="0" horzOverflow="overflow"/>
                </a:tc>
              </a:tr>
              <a:tr h="10541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Gains complete access to the software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Validation of User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Populates a general analytics of the feedback to make it easier to read.</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Checks for User Feedbacks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Users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r>
              <a:tr h="10541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Software Reports are generated. </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Temporal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Software Status updates on a timely basis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r>
              <a:tr h="24638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appropriate moderation actions are inflicted to the user, projects, businesses and communities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Moderates a certain user, project, community or business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Web Users</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Session gets removed and the user is logged out.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Log Out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User Session</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All users will be logged out and any login would be restricted</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Restricts the panel for everyone.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Panel Client</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61" name="Table"/>
          <p:cNvGraphicFramePr/>
          <p:nvPr/>
        </p:nvGraphicFramePr>
        <p:xfrm>
          <a:off x="771966" y="865641"/>
          <a:ext cx="22593150" cy="561274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3356181"/>
                <a:gridCol w="4318000"/>
                <a:gridCol w="2702708"/>
                <a:gridCol w="5973944"/>
                <a:gridCol w="2519612"/>
                <a:gridCol w="2601881"/>
              </a:tblGrid>
              <a:tr h="584200">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1524000">
                <a:tc>
                  <a:txBody>
                    <a:bodyPr/>
                    <a:lstStyle/>
                    <a:p>
                      <a:pPr defTabSz="622300">
                        <a:defRPr sz="1800">
                          <a:solidFill>
                            <a:srgbClr val="000000"/>
                          </a:solidFill>
                        </a:defRPr>
                      </a:pPr>
                      <a:r>
                        <a:rPr sz="3200">
                          <a:solidFill>
                            <a:srgbClr val="5A5950"/>
                          </a:solidFill>
                        </a:rPr>
                        <a:t>2</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Administrator</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Makes updates to the website as per the changes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Administrator introduces new UI features or updates content of the website.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Administrator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Web Client</a:t>
                      </a:r>
                    </a:p>
                  </a:txBody>
                  <a:tcPr marL="50800" marR="50800" marT="50800" marB="50800" anchor="t" anchorCtr="0" horzOverflow="overflow"/>
                </a:tc>
              </a:tr>
              <a:tr h="5842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Managed user is updated.</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Administrator manages a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Administrator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Users</a:t>
                      </a:r>
                    </a:p>
                  </a:txBody>
                  <a:tcPr marL="50800" marR="50800" marT="50800" marB="50800" anchor="t" anchorCtr="0" horzOverflow="overflow"/>
                </a:tc>
              </a:tr>
              <a:tr h="10541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Gains complete access to the software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Validation of User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Administrator</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Populates a general analytics of the feedback to make it easier to read.</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Checks for User Feedbacks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Users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Administrator</a:t>
                      </a:r>
                    </a:p>
                  </a:txBody>
                  <a:tcPr marL="50800" marR="50800" marT="50800" marB="50800" anchor="t" anchorCtr="0" horzOverflow="overflow"/>
                </a:tc>
              </a:tr>
              <a:tr h="10541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Software Reports are generated. </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Temporal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Software Status updates on a timely basis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Administrator</a:t>
                      </a:r>
                    </a:p>
                  </a:txBody>
                  <a:tcPr marL="50800" marR="50800" marT="50800" marB="50800" anchor="t" anchorCtr="0" horzOverflow="overflow"/>
                </a:tc>
              </a:tr>
              <a:tr h="24638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appropriate moderation actions are inflicted to the user, projects, businesses and communities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Moderates a certain user, project, community or business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Administrator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Web Users</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Session gets removed and the user is logged out.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Log Out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Administrator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User Session</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63" name="Table"/>
          <p:cNvGraphicFramePr/>
          <p:nvPr/>
        </p:nvGraphicFramePr>
        <p:xfrm>
          <a:off x="603993" y="473705"/>
          <a:ext cx="22593151" cy="5612748"/>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3356181"/>
                <a:gridCol w="4318000"/>
                <a:gridCol w="2702708"/>
                <a:gridCol w="5973944"/>
                <a:gridCol w="2519612"/>
                <a:gridCol w="2435505"/>
              </a:tblGrid>
              <a:tr h="584200">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1524000">
                <a:tc>
                  <a:txBody>
                    <a:bodyPr/>
                    <a:lstStyle/>
                    <a:p>
                      <a:pPr defTabSz="622300">
                        <a:defRPr sz="1800">
                          <a:solidFill>
                            <a:srgbClr val="000000"/>
                          </a:solidFill>
                        </a:defRPr>
                      </a:pPr>
                      <a:r>
                        <a:rPr sz="3200">
                          <a:solidFill>
                            <a:srgbClr val="5A5950"/>
                          </a:solidFill>
                        </a:rPr>
                        <a:t>2</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Administrator</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Owner is sent the reports that are generated by the Admin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Generates several reports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dashboard populates the data and generates reports.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Detection of a new user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a:t>
                      </a:r>
                    </a:p>
                  </a:txBody>
                  <a:tcPr marL="50800" marR="50800" marT="50800" marB="50800" anchor="t" anchorCtr="0" horzOverflow="overflow"/>
                </a:tc>
              </a:tr>
              <a:tr h="19939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Checking for any failed user transactions and alerting them in notifications tab.</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Detection of a new user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Checking for any emergency alerts for the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Detection of a new user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indent="228600" algn="l">
                        <a:defRPr sz="1800">
                          <a:solidFill>
                            <a:srgbClr val="000000"/>
                          </a:solidFill>
                        </a:defRPr>
                      </a:pPr>
                      <a:r>
                        <a:rPr sz="3200">
                          <a:solidFill>
                            <a:srgbClr val="4D5459"/>
                          </a:solidFill>
                        </a:rPr>
                        <a:t>The Owner can add and remove permissions for the users.</a:t>
                      </a:r>
                    </a:p>
                  </a:txBody>
                  <a:tcPr marL="50800" marR="50800" marT="50800" marB="50800" anchor="ctr" anchorCtr="0" horzOverflow="overflow"/>
                </a:tc>
                <a:tc>
                  <a:txBody>
                    <a:bodyPr/>
                    <a:lstStyle/>
                    <a:p>
                      <a:pPr algn="l">
                        <a:defRPr sz="1800">
                          <a:solidFill>
                            <a:srgbClr val="000000"/>
                          </a:solidFill>
                        </a:defRPr>
                      </a:pPr>
                      <a:r>
                        <a:rPr sz="3200">
                          <a:solidFill>
                            <a:srgbClr val="4D5459"/>
                          </a:solidFill>
                        </a:rPr>
                        <a:t>External Event</a:t>
                      </a:r>
                    </a:p>
                  </a:txBody>
                  <a:tcPr marL="50800" marR="50800" marT="50800" marB="50800" anchor="t" anchorCtr="0" horzOverflow="overflow"/>
                </a:tc>
                <a:tc>
                  <a:txBody>
                    <a:bodyPr/>
                    <a:lstStyle/>
                    <a:p>
                      <a:pPr indent="228600" algn="l">
                        <a:defRPr sz="1800">
                          <a:solidFill>
                            <a:srgbClr val="000000"/>
                          </a:solidFill>
                        </a:defRPr>
                      </a:pPr>
                      <a:r>
                        <a:rPr sz="3200">
                          <a:solidFill>
                            <a:srgbClr val="4D5459"/>
                          </a:solidFill>
                        </a:rPr>
                        <a:t>The Admin Manages all Users down in the heirarchy.</a:t>
                      </a:r>
                    </a:p>
                  </a:txBody>
                  <a:tcPr marL="50800" marR="50800" marT="50800" marB="50800" anchor="t" anchorCtr="0" horzOverflow="overflow"/>
                </a:tc>
                <a:tc>
                  <a:txBody>
                    <a:bodyPr/>
                    <a:lstStyle/>
                    <a:p>
                      <a:pPr>
                        <a:defRPr sz="1800">
                          <a:solidFill>
                            <a:srgbClr val="000000"/>
                          </a:solidFill>
                        </a:defRPr>
                      </a:pPr>
                      <a:r>
                        <a:rPr sz="3200">
                          <a:solidFill>
                            <a:srgbClr val="4D5459"/>
                          </a:solidFill>
                        </a:rPr>
                        <a:t>Admin</a:t>
                      </a:r>
                    </a:p>
                  </a:txBody>
                  <a:tcPr marL="50800" marR="50800" marT="50800" marB="50800" anchor="t" anchorCtr="0" horzOverflow="overflow"/>
                </a:tc>
                <a:tc>
                  <a:txBody>
                    <a:bodyPr/>
                    <a:lstStyle/>
                    <a:p>
                      <a:pPr>
                        <a:defRPr sz="1800">
                          <a:solidFill>
                            <a:srgbClr val="000000"/>
                          </a:solidFill>
                        </a:defRPr>
                      </a:pPr>
                      <a:r>
                        <a:rPr sz="3200">
                          <a:solidFill>
                            <a:srgbClr val="4D5459"/>
                          </a:solidFill>
                        </a:rPr>
                        <a:t>Appropriate Users</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After inactivity for 20 mintutes, the user is automaticcally signed out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Temporal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Inactivity of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Displays the list of Employees working</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Admin views the employees list who are working for the organization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Owner</a:t>
                      </a:r>
                    </a:p>
                  </a:txBody>
                  <a:tcPr marL="50800" marR="50800" marT="50800" marB="50800" anchor="t" anchorCtr="0" horzOverflow="overflow"/>
                </a:tc>
              </a:tr>
              <a:tr h="10541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Terms and Conditions are updated for all users.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Updates Terms and Conditions of the software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All users</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65" name="Table"/>
          <p:cNvGraphicFramePr/>
          <p:nvPr/>
        </p:nvGraphicFramePr>
        <p:xfrm>
          <a:off x="631989" y="527050"/>
          <a:ext cx="22593150" cy="561274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3356181"/>
                <a:gridCol w="4318000"/>
                <a:gridCol w="2702708"/>
                <a:gridCol w="5973944"/>
                <a:gridCol w="2519612"/>
                <a:gridCol w="2435505"/>
              </a:tblGrid>
              <a:tr h="584200">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1524000">
                <a:tc>
                  <a:txBody>
                    <a:bodyPr/>
                    <a:lstStyle/>
                    <a:p>
                      <a:pPr defTabSz="622300">
                        <a:defRPr sz="1800">
                          <a:solidFill>
                            <a:srgbClr val="000000"/>
                          </a:solidFill>
                        </a:defRPr>
                      </a:pPr>
                      <a:r>
                        <a:rPr sz="3200">
                          <a:solidFill>
                            <a:srgbClr val="5A5950"/>
                          </a:solidFill>
                        </a:rPr>
                        <a:t>2</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Administrator</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server gets rebooted and users will be in idle state.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Reboot the server in case of exceptions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Server, users</a:t>
                      </a:r>
                    </a:p>
                  </a:txBody>
                  <a:tcPr marL="50800" marR="50800" marT="50800" marB="50800" anchor="t" anchorCtr="0" horzOverflow="overflow"/>
                </a:tc>
              </a:tr>
              <a:tr h="10541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Master Table is updated and log is generated.</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Edits the Master Table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1993900">
                <a:tc>
                  <a:txBody>
                    <a:bodyPr/>
                    <a:lstStyle/>
                    <a:p>
                      <a:pPr defTabSz="622300">
                        <a:defRPr sz="1800">
                          <a:solidFill>
                            <a:srgbClr val="000000"/>
                          </a:solidFill>
                        </a:defRPr>
                      </a:pPr>
                      <a:r>
                        <a:rPr sz="3200">
                          <a:solidFill>
                            <a:srgbClr val="5A5950"/>
                          </a:solidFill>
                        </a:rPr>
                        <a:t>3</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Moderator</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user is validated and a new session is created and necessary data gets populated.</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Login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Moderator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Moderator</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List of Reported Activities are populated as per category.</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Detection of a new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Web users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Moderator</a:t>
                      </a:r>
                    </a:p>
                  </a:txBody>
                  <a:tcPr marL="50800" marR="50800" marT="50800" marB="50800" anchor="t" anchorCtr="0" horzOverflow="overflow"/>
                </a:tc>
              </a:tr>
              <a:tr h="24638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Moderated Projects/ Activities are either listed or deleted depending on the conclusion of Verification.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Moderation/ Verification of new projects.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Moderator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Web users</a:t>
                      </a:r>
                    </a:p>
                  </a:txBody>
                  <a:tcPr marL="50800" marR="50800" marT="50800" marB="50800" anchor="t" anchorCtr="0" horzOverflow="overflow"/>
                </a:tc>
              </a:tr>
              <a:tr h="10541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Reports are saved for future access.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Generating Reports of Moderated Projects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Moderator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24638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If auto-mod detects any inappropriate actions from the users,  a report is sent to moderator for further verification.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Auto-Mod of Activities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Users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Moderator</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67" name="Table"/>
          <p:cNvGraphicFramePr/>
          <p:nvPr/>
        </p:nvGraphicFramePr>
        <p:xfrm>
          <a:off x="933298" y="921632"/>
          <a:ext cx="22530104" cy="1177096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3356181"/>
                <a:gridCol w="4318000"/>
                <a:gridCol w="2798696"/>
                <a:gridCol w="5877956"/>
                <a:gridCol w="2519612"/>
                <a:gridCol w="2435505"/>
              </a:tblGrid>
              <a:tr h="706110">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1842026">
                <a:tc>
                  <a:txBody>
                    <a:bodyPr/>
                    <a:lstStyle/>
                    <a:p>
                      <a:pPr defTabSz="622300">
                        <a:defRPr sz="1800">
                          <a:solidFill>
                            <a:srgbClr val="000000"/>
                          </a:solidFill>
                        </a:defRPr>
                      </a:pPr>
                      <a:r>
                        <a:rPr sz="3200">
                          <a:solidFill>
                            <a:srgbClr val="5A5950"/>
                          </a:solidFill>
                        </a:rPr>
                        <a:t>3</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Moderator</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 request to update terms and conditions is sent to the Admin.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Making Changes to Terms and Conditions </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Moderator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Admin</a:t>
                      </a:r>
                    </a:p>
                  </a:txBody>
                  <a:tcPr marL="50800" marR="50800" marT="50800" marB="50800" anchor="t" anchorCtr="0" horzOverflow="overflow"/>
                </a:tc>
              </a:tr>
              <a:tr h="2977942">
                <a:tc>
                  <a:txBody>
                    <a:bodyPr/>
                    <a:lstStyle/>
                    <a:p>
                      <a:pPr defTabSz="622300">
                        <a:defRPr sz="1800">
                          <a:solidFill>
                            <a:srgbClr val="000000"/>
                          </a:solidFill>
                        </a:defRPr>
                      </a:pPr>
                      <a:r>
                        <a:rPr sz="3200">
                          <a:solidFill>
                            <a:srgbClr val="5A5950"/>
                          </a:solidFill>
                        </a:rPr>
                        <a:t>4</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Investors</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Post Login, the Investor is given options to check reports or logistics of profits and other things as per their requirements.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Login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Investors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Investors</a:t>
                      </a:r>
                    </a:p>
                  </a:txBody>
                  <a:tcPr marL="50800" marR="50800" marT="50800" marB="50800" anchor="t" anchorCtr="0" horzOverflow="overflow"/>
                </a:tc>
              </a:tr>
              <a:tr h="1842026">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demands for reports are alerted to the appropriate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Demand various reports.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Investor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Target User</a:t>
                      </a:r>
                    </a:p>
                  </a:txBody>
                  <a:tcPr marL="50800" marR="50800" marT="50800" marB="50800" anchor="t" anchorCtr="0" horzOverflow="overflow"/>
                </a:tc>
              </a:tr>
              <a:tr h="1274068">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Session is deleted and the user is logged out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Inactivity</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Investor</a:t>
                      </a:r>
                    </a:p>
                  </a:txBody>
                  <a:tcPr marL="50800" marR="50800" marT="50800" marB="50800" anchor="t" anchorCtr="0" horzOverflow="overflow"/>
                </a:tc>
              </a:tr>
              <a:tr h="1842026">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Reports notifications are alerted when a new timely report is generated</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Temporal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Timely Finance Reports are sent to  the investor to manage financesthe </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Investor</a:t>
                      </a:r>
                    </a:p>
                  </a:txBody>
                  <a:tcPr marL="50800" marR="50800" marT="50800" marB="50800" anchor="t" anchorCtr="0" horzOverflow="overflow"/>
                </a:tc>
              </a:tr>
              <a:tr h="1274068">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 Session is deleted and the user is logged out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Logout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Investor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Guest User</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69" name="Table"/>
          <p:cNvGraphicFramePr/>
          <p:nvPr/>
        </p:nvGraphicFramePr>
        <p:xfrm>
          <a:off x="933298" y="1080168"/>
          <a:ext cx="22530104" cy="1135344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3356181"/>
                <a:gridCol w="6115411"/>
                <a:gridCol w="2942058"/>
                <a:gridCol w="3937182"/>
                <a:gridCol w="2519612"/>
                <a:gridCol w="2435505"/>
              </a:tblGrid>
              <a:tr h="715602">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1866789">
                <a:tc>
                  <a:txBody>
                    <a:bodyPr/>
                    <a:lstStyle/>
                    <a:p>
                      <a:pPr defTabSz="622300">
                        <a:defRPr sz="1800">
                          <a:solidFill>
                            <a:srgbClr val="000000"/>
                          </a:solidFill>
                        </a:defRPr>
                      </a:pPr>
                      <a:r>
                        <a:rPr sz="3200">
                          <a:solidFill>
                            <a:srgbClr val="5A5950"/>
                          </a:solidFill>
                        </a:rPr>
                        <a:t>5</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Analytics Team</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user is validated and a new session is created and necessary data gets populated.</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Login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Analytics Team</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Analytics Team</a:t>
                      </a:r>
                    </a:p>
                  </a:txBody>
                  <a:tcPr marL="50800" marR="50800" marT="50800" marB="50800" anchor="t" anchorCtr="0" horzOverflow="overflow"/>
                </a:tc>
              </a:tr>
              <a:tr h="1866789">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dashboard populates the distributed data and generates reports for analysis.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Detection of a new user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Analytics Team</a:t>
                      </a:r>
                    </a:p>
                  </a:txBody>
                  <a:tcPr marL="50800" marR="50800" marT="50800" marB="50800" anchor="t" anchorCtr="0" horzOverflow="overflow"/>
                </a:tc>
              </a:tr>
              <a:tr h="2442383">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 request is made to the database to present the data in a segregated form as per the user’s requirementsas per the requirements </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Choosing the type of category of data.</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Analytics Team</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1291196">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Data is segregated orderly on the basis of a field value.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Segregation per field.</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Analytics Team</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1866789">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software maps through the dataset and presents the latest trends in a content based manner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Searching Trends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Analytics Team</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1291196">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Uploaded Reports are saved as drafts and can be saved later.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Uploading Statistical Reports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Analytics Team</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71" name="Table"/>
          <p:cNvGraphicFramePr/>
          <p:nvPr/>
        </p:nvGraphicFramePr>
        <p:xfrm>
          <a:off x="933298" y="469900"/>
          <a:ext cx="22593151" cy="561274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3356181"/>
                <a:gridCol w="6115411"/>
                <a:gridCol w="2942058"/>
                <a:gridCol w="3937182"/>
                <a:gridCol w="2519612"/>
                <a:gridCol w="2435505"/>
              </a:tblGrid>
              <a:tr h="767239">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2001493">
                <a:tc>
                  <a:txBody>
                    <a:bodyPr/>
                    <a:lstStyle/>
                    <a:p>
                      <a:pPr defTabSz="622300">
                        <a:defRPr sz="1800">
                          <a:solidFill>
                            <a:srgbClr val="000000"/>
                          </a:solidFill>
                        </a:defRPr>
                      </a:pPr>
                      <a:r>
                        <a:rPr sz="3200">
                          <a:solidFill>
                            <a:srgbClr val="5A5950"/>
                          </a:solidFill>
                        </a:rPr>
                        <a:t>6</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Guest User</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 new verified account will be registered in the database after Metamask Validation.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Linking their Metamask account (Sign Up)</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Guest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2001493">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After Signup, the user will have to fill forms for entering their personal details.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Filling up Details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Guest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261862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account will then be registered as per the occupation of the user as either Student, Entrepreneur/Employee or Professional .</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Choosing the occupation or status.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Guest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2001493">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Displays lists of projects on the basis of their popularity/credits or on the basis of the user’s search results.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Events</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Browsing Projects/Business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Guest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Guest User</a:t>
                      </a:r>
                    </a:p>
                  </a:txBody>
                  <a:tcPr marL="50800" marR="50800" marT="50800" marB="50800" anchor="t" anchorCtr="0" horzOverflow="overflow"/>
                </a:tc>
              </a:tr>
              <a:tr h="1384366">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user’s access to the details is restricted to only a certain level.</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Events</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Checking Details of a Business/ Project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Guest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Guest User</a:t>
                      </a:r>
                    </a:p>
                  </a:txBody>
                  <a:tcPr marL="50800" marR="50800" marT="50800" marB="50800" anchor="t" anchorCtr="0" horzOverflow="overflow"/>
                </a:tc>
              </a:tr>
              <a:tr h="2001493">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user is sent a prompt to login to access the further details of the content.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Events</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Clicking “Read More” or “Join Now” for a project or Business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Guest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Guest User</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73" name="Table"/>
          <p:cNvGraphicFramePr/>
          <p:nvPr/>
        </p:nvGraphicFramePr>
        <p:xfrm>
          <a:off x="933298" y="819150"/>
          <a:ext cx="22593151" cy="561274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3356181"/>
                <a:gridCol w="6115411"/>
                <a:gridCol w="2942058"/>
                <a:gridCol w="3937182"/>
                <a:gridCol w="2519612"/>
                <a:gridCol w="2435505"/>
              </a:tblGrid>
              <a:tr h="584200">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1524000">
                <a:tc>
                  <a:txBody>
                    <a:bodyPr/>
                    <a:lstStyle/>
                    <a:p>
                      <a:pPr defTabSz="622300">
                        <a:defRPr sz="1800">
                          <a:solidFill>
                            <a:srgbClr val="000000"/>
                          </a:solidFill>
                        </a:defRPr>
                      </a:pPr>
                      <a:r>
                        <a:rPr sz="3200">
                          <a:solidFill>
                            <a:srgbClr val="5A5950"/>
                          </a:solidFill>
                        </a:rPr>
                        <a:t>7</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Students</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student is expected to upload his suitable documents of institution and details for verification.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SignUp</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Student is verified as per their entered details and is free to explore the website.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Upload of details and documents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Moderator</a:t>
                      </a:r>
                    </a:p>
                  </a:txBody>
                  <a:tcPr marL="50800" marR="50800" marT="50800" marB="50800" anchor="t" anchorCtr="0" horzOverflow="overflow"/>
                </a:tc>
              </a:tr>
              <a:tr h="24638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 prompt with a tip for the software as per the user’s interests (fetched from user search history) is displayed for further involvement and enoucragement on their interests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Detection of a new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user will be redirected to the appropriate content as per the guide/tip for ease of access.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On click of “Learn more” on a Tip/Guide.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Lists of Projects and Businesses are displayed on the user’s screen as per their interests.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Opening the Explore Page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r>
              <a:tr h="29337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user is redirected to the project details page wherein the user has to fill the necessary minimum requirements for uploading a project and agree to the terms and conditions of Minerva.</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Clicking on “Upload an idea” </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Abstract"/>
          <p:cNvSpPr txBox="1"/>
          <p:nvPr>
            <p:ph type="title" idx="4294967295"/>
          </p:nvPr>
        </p:nvSpPr>
        <p:spPr>
          <a:xfrm>
            <a:off x="3385777" y="248228"/>
            <a:ext cx="17612446" cy="2189470"/>
          </a:xfrm>
          <a:prstGeom prst="rect">
            <a:avLst/>
          </a:prstGeom>
          <a:effectLst>
            <a:outerShdw sx="100000" sy="100000" kx="0" ky="0" algn="b" rotWithShape="0" blurRad="25400" dist="38100" dir="2700000">
              <a:srgbClr val="6D625D">
                <a:alpha val="90000"/>
              </a:srgbClr>
            </a:outerShdw>
          </a:effectLst>
        </p:spPr>
        <p:txBody>
          <a:bodyPr/>
          <a:lstStyle>
            <a:lvl1pPr>
              <a:defRPr sz="10800">
                <a:solidFill>
                  <a:schemeClr val="accent3">
                    <a:hueOff val="-453898"/>
                    <a:satOff val="-13573"/>
                    <a:lumOff val="-24381"/>
                  </a:schemeClr>
                </a:solidFill>
                <a:effectLst>
                  <a:outerShdw sx="100000" sy="100000" kx="0" ky="0" algn="b" rotWithShape="0" blurRad="38100" dist="25400" dir="15900000">
                    <a:srgbClr val="000000">
                      <a:alpha val="90000"/>
                    </a:srgbClr>
                  </a:outerShdw>
                </a:effectLst>
                <a:latin typeface="Avenir Book"/>
                <a:ea typeface="Avenir Book"/>
                <a:cs typeface="Avenir Book"/>
                <a:sym typeface="Avenir Book"/>
              </a:defRPr>
            </a:lvl1pPr>
          </a:lstStyle>
          <a:p>
            <a:pPr/>
            <a:r>
              <a:t>Abstract</a:t>
            </a:r>
          </a:p>
        </p:txBody>
      </p:sp>
      <p:sp>
        <p:nvSpPr>
          <p:cNvPr id="126" name="Minerva, software named on Greek Goddess of wisdom, schools and commerce. Minerva focuses on creating and maintaining trust between it’s users online by signing Agreements/ Contracts between them. It allows advancement in the administration of goal orien"/>
          <p:cNvSpPr txBox="1"/>
          <p:nvPr/>
        </p:nvSpPr>
        <p:spPr>
          <a:xfrm>
            <a:off x="1659454" y="2924418"/>
            <a:ext cx="21065092" cy="102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Minerva, software named on Greek Goddess of wisdom, schools and commerce. Minerva focuses on creating and maintaining trust between it’s users online by signing Agreements/ Contracts between them. It allows advancement in the administration of goal oriented communities, create opportunities for both institutions/business and students to grow under decentralised system with enhanced and trusted interactions guaranteeing at most security with the use of Blockchain Technology. </a:t>
            </a:r>
          </a:p>
          <a:p>
            <a:pPr algn="l"/>
          </a:p>
          <a:p>
            <a:pPr algn="l"/>
            <a:r>
              <a:t>Minerva is an educational purpose software where the involvement of each and every person is glorified. It magnifies on the fact that utmost involvement and actions leads to right knowledge and experience. Minerva has been specially prepared to provide a platform for students where they can showcase their projects and can also specialise in it without difficulty using Minerva Explore.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75" name="Table"/>
          <p:cNvGraphicFramePr/>
          <p:nvPr/>
        </p:nvGraphicFramePr>
        <p:xfrm>
          <a:off x="933298" y="754479"/>
          <a:ext cx="22530104" cy="12697584"/>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2394147"/>
                <a:gridCol w="7077445"/>
                <a:gridCol w="2942058"/>
                <a:gridCol w="3937182"/>
                <a:gridCol w="1550609"/>
                <a:gridCol w="3404508"/>
              </a:tblGrid>
              <a:tr h="584200">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1993900">
                <a:tc>
                  <a:txBody>
                    <a:bodyPr/>
                    <a:lstStyle/>
                    <a:p>
                      <a:pPr defTabSz="622300">
                        <a:defRPr sz="1800">
                          <a:solidFill>
                            <a:srgbClr val="000000"/>
                          </a:solidFill>
                        </a:defRPr>
                      </a:pPr>
                      <a:r>
                        <a:rPr sz="3200">
                          <a:solidFill>
                            <a:srgbClr val="5A5950"/>
                          </a:solidFill>
                        </a:rPr>
                        <a:t>7</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Students</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user will now be allowed to make his own terms for their project and their project details that will be displayed publicly after verification.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Agreeing to Terms and conditions of Minerva</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r>
              <a:tr h="10541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uploaded project details will be saved as a draft.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Events</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Clicking on “Save Changes”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29337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project is now publicly available in the living and other users are free to browse the project as per the title or project description and moderator is allowed to validate the/moderate the project if necessary.</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Events</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Clicking on “Upload Project”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Moderator, Database</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If the project is of ‘closed’ type, the user will get a notification in their email in case someone volunteers to work on it.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Events</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Clicking “Volunteer to work” on a project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The target Student</a:t>
                      </a:r>
                    </a:p>
                  </a:txBody>
                  <a:tcPr marL="50800" marR="50800" marT="50800" marB="50800" anchor="t" anchorCtr="0" horzOverflow="overflow"/>
                </a:tc>
              </a:tr>
              <a:tr h="19939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volunteer user will receive a email notification about the acceptance and they are allowed to join the project after the formalities.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On acceptance in a project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r>
              <a:tr h="19939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 contract is signed on the blockchain network in the form of a transaction and the user is registered as a member of the project.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Clicking on “Join work” button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 Blockchain, Student</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77" name="Table"/>
          <p:cNvGraphicFramePr/>
          <p:nvPr/>
        </p:nvGraphicFramePr>
        <p:xfrm>
          <a:off x="933298" y="768350"/>
          <a:ext cx="22530103" cy="10345373"/>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2394147"/>
                <a:gridCol w="7077445"/>
                <a:gridCol w="2942058"/>
                <a:gridCol w="3937182"/>
                <a:gridCol w="1550609"/>
                <a:gridCol w="3404508"/>
              </a:tblGrid>
              <a:tr h="584200">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1841500">
                <a:tc>
                  <a:txBody>
                    <a:bodyPr/>
                    <a:lstStyle/>
                    <a:p>
                      <a:pPr defTabSz="622300">
                        <a:defRPr sz="1800">
                          <a:solidFill>
                            <a:srgbClr val="000000"/>
                          </a:solidFill>
                        </a:defRPr>
                      </a:pPr>
                      <a:r>
                        <a:rPr sz="3200">
                          <a:solidFill>
                            <a:srgbClr val="5A5950"/>
                          </a:solidFill>
                        </a:rPr>
                        <a:t>7</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Student</a:t>
                      </a: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Once the upload of project has started, user will have to sign a contract that the project is owned by them and paying the appropriate Gas Fee and Taxes for the same.</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Uploading of a project</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Metamask</a:t>
                      </a:r>
                    </a:p>
                  </a:txBody>
                  <a:tcPr marL="50800" marR="50800" marT="50800" marB="50800" anchor="t" anchorCtr="0" horzOverflow="overflow"/>
                </a:tc>
              </a:tr>
              <a:tr h="14097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When the user Logs Out, user session is deleted and the user is now a Guest User for the website</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User Log Out</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Guest User</a:t>
                      </a:r>
                    </a:p>
                  </a:txBody>
                  <a:tcPr marL="50800" marR="50800" marT="50800" marB="50800" anchor="t" anchorCtr="0" horzOverflow="overflow"/>
                </a:tc>
              </a:tr>
              <a:tr h="18415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Changes regarding crypto wallet will be costed some gas fee. Updating details will save the new details. Prompt will be displayed on the update of the details.</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Updating Details</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Database, Metamask</a:t>
                      </a:r>
                    </a:p>
                  </a:txBody>
                  <a:tcPr marL="50800" marR="50800" marT="50800" marB="50800" anchor="t" anchorCtr="0" horzOverflow="overflow"/>
                </a:tc>
              </a:tr>
              <a:tr h="9779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List of Communities are displayed as the student’s field of interests.</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Exploring Communities</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Student</a:t>
                      </a:r>
                    </a:p>
                  </a:txBody>
                  <a:tcPr marL="50800" marR="50800" marT="50800" marB="50800" anchor="t" anchorCtr="0" horzOverflow="overflow"/>
                </a:tc>
              </a:tr>
              <a:tr h="22733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A prompt of Rules and Regulations of the community will be displayed which has to be agreed to proceed with the joining. After the user joins, the community heads get notified with the new member.</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Joining Community</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Teachers/ Professionals/ Community Heads.</a:t>
                      </a:r>
                    </a:p>
                  </a:txBody>
                  <a:tcPr marL="50800" marR="50800" marT="50800" marB="50800" anchor="t" anchorCtr="0" horzOverflow="overflow"/>
                </a:tc>
              </a:tr>
              <a:tr h="18415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A validation request is sent to Metamask for validating the user wallet. Once approved, the user session is created and the user is logged in.</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User Login</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Metamask</a:t>
                      </a:r>
                    </a:p>
                  </a:txBody>
                  <a:tcPr marL="50800" marR="50800" marT="50800" marB="50800" anchor="t" anchorCtr="0" horzOverflow="overflow"/>
                </a:tc>
              </a:tr>
              <a:tr h="14097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The project is removed from listing and is temporarily saved in user’s bin until further deletion where is it permanently deleted</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000">
                          <a:solidFill>
                            <a:srgbClr val="5A5950"/>
                          </a:solidFill>
                        </a:rPr>
                        <a:t>Project Deleting</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Student</a:t>
                      </a:r>
                    </a:p>
                  </a:txBody>
                  <a:tcPr marL="50800" marR="50800" marT="50800" marB="50800" anchor="t" anchorCtr="0" horzOverflow="overflow"/>
                </a:tc>
                <a:tc>
                  <a:txBody>
                    <a:bodyPr/>
                    <a:lstStyle/>
                    <a:p>
                      <a:pPr defTabSz="622300">
                        <a:defRPr sz="1800">
                          <a:solidFill>
                            <a:srgbClr val="000000"/>
                          </a:solidFill>
                        </a:defRPr>
                      </a:pPr>
                      <a:r>
                        <a:rPr sz="3000">
                          <a:solidFill>
                            <a:srgbClr val="5A5950"/>
                          </a:solidFill>
                        </a:rPr>
                        <a:t>Database</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79" name="Table"/>
          <p:cNvGraphicFramePr/>
          <p:nvPr/>
        </p:nvGraphicFramePr>
        <p:xfrm>
          <a:off x="933298" y="754479"/>
          <a:ext cx="22530104" cy="1221974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2394147"/>
                <a:gridCol w="7077445"/>
                <a:gridCol w="2942058"/>
                <a:gridCol w="3937182"/>
                <a:gridCol w="2458682"/>
                <a:gridCol w="2496435"/>
              </a:tblGrid>
              <a:tr h="584200">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2463800">
                <a:tc>
                  <a:txBody>
                    <a:bodyPr/>
                    <a:lstStyle/>
                    <a:p>
                      <a:pPr defTabSz="622300">
                        <a:defRPr sz="1800">
                          <a:solidFill>
                            <a:srgbClr val="000000"/>
                          </a:solidFill>
                        </a:defRPr>
                      </a:pPr>
                      <a:r>
                        <a:rPr sz="3200">
                          <a:solidFill>
                            <a:srgbClr val="5A5950"/>
                          </a:solidFill>
                        </a:rPr>
                        <a:t>8</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Entrepreneur/Employee</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 form is displayed asking for details such as Business Name (optional), Experience for the business, Qualifications, Website / Portal (optional) and other personal details.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SignUp</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Entrepreneur/Employee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10541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is verified as per their entered details and is free to explore the website.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Upload of details and documents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Entrepreneur/Employee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Moderator</a:t>
                      </a:r>
                    </a:p>
                  </a:txBody>
                  <a:tcPr marL="50800" marR="50800" marT="50800" marB="50800" anchor="t" anchorCtr="0" horzOverflow="overflow"/>
                </a:tc>
              </a:tr>
              <a:tr h="19939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User is redirected to Business Explore Page which is populated with lists of Business/ Start-up ideas and a new Tip pops up as per the user’s interest.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Detection of a new session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Entrepreneur/Employee</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Lists of Projects and Businesses are displayed on the user’s screen as per their interests.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Opening the Explore Page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 /Employee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 /Employee</a:t>
                      </a:r>
                    </a:p>
                  </a:txBody>
                  <a:tcPr marL="50800" marR="50800" marT="50800" marB="50800" anchor="t" anchorCtr="0" horzOverflow="overflow"/>
                </a:tc>
              </a:tr>
              <a:tr h="15240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user will be redirected to the appropriate content as per the guide/tip for ease of access.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On click of “Learn more” on a Tip/Guide.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Entrepreneur/Employee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Entrepreneur/Employee</a:t>
                      </a:r>
                    </a:p>
                  </a:txBody>
                  <a:tcPr marL="50800" marR="50800" marT="50800" marB="50800" anchor="t" anchorCtr="0" horzOverflow="overflow"/>
                </a:tc>
              </a:tr>
              <a:tr h="2463800">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user is redirected to the business details page wherein the user has to fill the necessary minimum requirements for uploading a project and agree to the terms and conditions of Minerva.</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Clicking on “Upload a business idea” </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Entrepreneur/Employee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81" name="Table"/>
          <p:cNvGraphicFramePr/>
          <p:nvPr/>
        </p:nvGraphicFramePr>
        <p:xfrm>
          <a:off x="933298" y="754479"/>
          <a:ext cx="22530104" cy="1221974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2394147"/>
                <a:gridCol w="7077445"/>
                <a:gridCol w="2942058"/>
                <a:gridCol w="3937182"/>
                <a:gridCol w="2458682"/>
                <a:gridCol w="2496435"/>
              </a:tblGrid>
              <a:tr h="733915">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3095209">
                <a:tc>
                  <a:txBody>
                    <a:bodyPr/>
                    <a:lstStyle/>
                    <a:p>
                      <a:pPr defTabSz="622300">
                        <a:defRPr sz="1800">
                          <a:solidFill>
                            <a:srgbClr val="000000"/>
                          </a:solidFill>
                        </a:defRPr>
                      </a:pPr>
                      <a:r>
                        <a:rPr sz="3200">
                          <a:solidFill>
                            <a:srgbClr val="5A5950"/>
                          </a:solidFill>
                        </a:rPr>
                        <a:t>8</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Entrepreneur/Employee</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user will now be allowed to make his/her own terms for their business and their project details that will be displayed publicly after verification.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Agreeing to Terms and conditions of Minerva</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Entrepreneur/Employee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1324239">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uploaded business details will be saved as a draft.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Clicking on “Save Changes”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Entrepreneur/Employee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2504886">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 business smart contract is called and transaction is made as per the charges. The business would be public by default, unless the user has their own preferences.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Uploading a business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Entrepreneur/Employee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Metamask</a:t>
                      </a:r>
                    </a:p>
                  </a:txBody>
                  <a:tcPr marL="50800" marR="50800" marT="50800" marB="50800" anchor="t" anchorCtr="0" horzOverflow="overflow"/>
                </a:tc>
              </a:tr>
              <a:tr h="1914562">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If the project is of ‘closed’ type, the user will get a notification in their email in case someone volunteers to work on it.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Applying to work for an e-Business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Employee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a:t>
                      </a:r>
                    </a:p>
                  </a:txBody>
                  <a:tcPr marL="50800" marR="50800" marT="50800" marB="50800" anchor="t" anchorCtr="0" horzOverflow="overflow"/>
                </a:tc>
              </a:tr>
              <a:tr h="2504886">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volunteer user will receive a email notification about the acceptance and they are allowed to join the project after the formalities.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On acceptance in a project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Entrepreneur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Employee</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83" name="Table"/>
          <p:cNvGraphicFramePr/>
          <p:nvPr/>
        </p:nvGraphicFramePr>
        <p:xfrm>
          <a:off x="933298" y="610195"/>
          <a:ext cx="22530104" cy="12283479"/>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211451"/>
                <a:gridCol w="2394147"/>
                <a:gridCol w="7077445"/>
                <a:gridCol w="2942058"/>
                <a:gridCol w="3937182"/>
                <a:gridCol w="2458682"/>
                <a:gridCol w="2496435"/>
              </a:tblGrid>
              <a:tr h="794740">
                <a:tc>
                  <a:txBody>
                    <a:bodyPr/>
                    <a:lstStyle/>
                    <a:p>
                      <a:pPr defTabSz="622300">
                        <a:defRPr sz="1800">
                          <a:solidFill>
                            <a:srgbClr val="000000"/>
                          </a:solidFill>
                        </a:defRPr>
                      </a:pPr>
                      <a:r>
                        <a:rPr sz="3200">
                          <a:solidFill>
                            <a:srgbClr val="FFFFFF"/>
                          </a:solidFill>
                        </a:rPr>
                        <a:t>Sr. No</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622300">
                        <a:defRPr sz="1800">
                          <a:solidFill>
                            <a:srgbClr val="000000"/>
                          </a:solidFill>
                        </a:defRPr>
                      </a:pPr>
                      <a:r>
                        <a:rPr sz="3200">
                          <a:solidFill>
                            <a:srgbClr val="FFFFFF"/>
                          </a:solidFill>
                        </a:rPr>
                        <a:t>Stakeholders</a:t>
                      </a:r>
                    </a:p>
                  </a:txBody>
                  <a:tcPr marL="50800" marR="50800" marT="50800" marB="50800" anchor="ctr" anchorCtr="0" horzOverflow="overflow">
                    <a:blipFill rotWithShape="1">
                      <a:blip r:embed="rId3"/>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Activity</a:t>
                      </a:r>
                    </a:p>
                  </a:txBody>
                  <a:tcPr marL="50800" marR="50800" marT="50800" marB="50800" anchor="ctr" anchorCtr="0" horzOverflow="overflow">
                    <a:blipFill rotWithShape="1">
                      <a:blip r:embed="rId4"/>
                      <a:srcRect l="0" t="0" r="0" b="0"/>
                      <a:tile tx="0" ty="0" sx="100000" sy="100000" flip="none" algn="tl"/>
                    </a:blipFill>
                  </a:tcPr>
                </a:tc>
                <a:tc>
                  <a:txBody>
                    <a:bodyPr/>
                    <a:lstStyle/>
                    <a:p>
                      <a:pPr defTabSz="622300">
                        <a:defRPr sz="1800">
                          <a:solidFill>
                            <a:srgbClr val="000000"/>
                          </a:solidFill>
                        </a:defRPr>
                      </a:pPr>
                      <a:r>
                        <a:rPr sz="3200">
                          <a:solidFill>
                            <a:srgbClr val="FFFFFF"/>
                          </a:solidFill>
                        </a:rPr>
                        <a:t>Event Type</a:t>
                      </a:r>
                    </a:p>
                  </a:txBody>
                  <a:tcPr marL="50800" marR="50800" marT="50800" marB="50800" anchor="ctr" anchorCtr="0" horzOverflow="overflow">
                    <a:blipFill rotWithShape="1">
                      <a:blip r:embed="rId5"/>
                      <a:srcRect l="0" t="0" r="0" b="0"/>
                      <a:tile tx="0" ty="0" sx="100000" sy="100000" flip="none" algn="tl"/>
                    </a:blipFill>
                  </a:tcPr>
                </a:tc>
                <a:tc>
                  <a:txBody>
                    <a:bodyPr/>
                    <a:lstStyle/>
                    <a:p>
                      <a:pPr algn="l" defTabSz="622300">
                        <a:defRPr sz="1800">
                          <a:solidFill>
                            <a:srgbClr val="000000"/>
                          </a:solidFill>
                        </a:defRPr>
                      </a:pPr>
                      <a:r>
                        <a:rPr sz="3200">
                          <a:solidFill>
                            <a:srgbClr val="FFFFFF"/>
                          </a:solidFill>
                        </a:rPr>
                        <a:t>Event</a:t>
                      </a:r>
                    </a:p>
                  </a:txBody>
                  <a:tcPr marL="50800" marR="50800" marT="50800" marB="50800" anchor="ctr" anchorCtr="0" horzOverflow="overflow">
                    <a:blipFill rotWithShape="1">
                      <a:blip r:embed="rId6"/>
                      <a:srcRect l="0" t="0" r="0" b="0"/>
                      <a:tile tx="0" ty="0" sx="100000" sy="100000" flip="none" algn="tl"/>
                    </a:blipFill>
                  </a:tcPr>
                </a:tc>
                <a:tc>
                  <a:txBody>
                    <a:bodyPr/>
                    <a:lstStyle/>
                    <a:p>
                      <a:pPr defTabSz="622300">
                        <a:defRPr sz="1800">
                          <a:solidFill>
                            <a:srgbClr val="000000"/>
                          </a:solidFill>
                        </a:defRPr>
                      </a:pPr>
                      <a:r>
                        <a:rPr sz="3200">
                          <a:solidFill>
                            <a:srgbClr val="FFFFFF"/>
                          </a:solidFill>
                        </a:rPr>
                        <a:t>Source</a:t>
                      </a:r>
                    </a:p>
                  </a:txBody>
                  <a:tcPr marL="50800" marR="50800" marT="50800" marB="50800" anchor="ctr" anchorCtr="0" horzOverflow="overflow">
                    <a:blipFill rotWithShape="1">
                      <a:blip r:embed="rId7"/>
                      <a:srcRect l="0" t="0" r="0" b="0"/>
                      <a:tile tx="0" ty="0" sx="100000" sy="100000" flip="none" algn="tl"/>
                    </a:blipFill>
                  </a:tcPr>
                </a:tc>
                <a:tc>
                  <a:txBody>
                    <a:bodyPr/>
                    <a:lstStyle/>
                    <a:p>
                      <a:pPr defTabSz="622300">
                        <a:defRPr sz="1800">
                          <a:solidFill>
                            <a:srgbClr val="000000"/>
                          </a:solidFill>
                        </a:defRPr>
                      </a:pPr>
                      <a:r>
                        <a:rPr sz="3200">
                          <a:solidFill>
                            <a:srgbClr val="FFFFFF"/>
                          </a:solidFill>
                        </a:rPr>
                        <a:t>Destination</a:t>
                      </a:r>
                    </a:p>
                  </a:txBody>
                  <a:tcPr marL="50800" marR="50800" marT="50800" marB="50800" anchor="ctr" anchorCtr="0" horzOverflow="overflow">
                    <a:blipFill rotWithShape="1">
                      <a:blip r:embed="rId8"/>
                      <a:srcRect l="0" t="0" r="0" b="0"/>
                      <a:tile tx="0" ty="0" sx="100000" sy="100000" flip="none" algn="tl"/>
                    </a:blipFill>
                  </a:tcPr>
                </a:tc>
              </a:tr>
              <a:tr h="2712484">
                <a:tc>
                  <a:txBody>
                    <a:bodyPr/>
                    <a:lstStyle/>
                    <a:p>
                      <a:pPr defTabSz="622300">
                        <a:defRPr sz="1800">
                          <a:solidFill>
                            <a:srgbClr val="000000"/>
                          </a:solidFill>
                        </a:defRPr>
                      </a:pPr>
                      <a:r>
                        <a:rPr sz="3200">
                          <a:solidFill>
                            <a:srgbClr val="5A5950"/>
                          </a:solidFill>
                        </a:rPr>
                        <a:t>9</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Service Clients</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client is redirected to the payment gateway after validation of the time period for the subscription and account.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Registering an API key for the paid Web Service of communities.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Service Clients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 CryptoWallet</a:t>
                      </a:r>
                    </a:p>
                  </a:txBody>
                  <a:tcPr marL="50800" marR="50800" marT="50800" marB="50800" anchor="t" anchorCtr="0" horzOverflow="overflow"/>
                </a:tc>
              </a:tr>
              <a:tr h="2386287">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The submitted feedback is recorded in the database for an admin/moderator to look into.</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External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Submitting Feedbacks for the service</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Service Clients</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Database</a:t>
                      </a:r>
                    </a:p>
                  </a:txBody>
                  <a:tcPr marL="50800" marR="50800" marT="50800" marB="50800" anchor="t" anchorCtr="0" horzOverflow="overflow"/>
                </a:tc>
              </a:tr>
              <a:tr h="3990979">
                <a:tc>
                  <a:txBody>
                    <a:bodyPr/>
                    <a:lstStyle/>
                    <a:p>
                      <a:pPr defTabSz="622300">
                        <a:defRPr sz="1800">
                          <a:solidFill>
                            <a:srgbClr val="000000"/>
                          </a:solidFill>
                        </a:defRPr>
                      </a:pPr>
                      <a:r>
                        <a:rPr sz="3200">
                          <a:solidFill>
                            <a:srgbClr val="5A5950"/>
                          </a:solidFill>
                        </a:rPr>
                        <a:t>10</a:t>
                      </a:r>
                    </a:p>
                  </a:txBody>
                  <a:tcPr marL="50800" marR="50800" marT="50800" marB="50800" anchor="ctr" anchorCtr="0" horzOverflow="overflow"/>
                </a:tc>
                <a:tc>
                  <a:txBody>
                    <a:bodyPr/>
                    <a:lstStyle/>
                    <a:p>
                      <a:pPr algn="l" defTabSz="622300">
                        <a:defRPr sz="1800">
                          <a:solidFill>
                            <a:srgbClr val="000000"/>
                          </a:solidFill>
                        </a:defRPr>
                      </a:pPr>
                      <a:r>
                        <a:rPr sz="3200">
                          <a:solidFill>
                            <a:srgbClr val="5A5950"/>
                          </a:solidFill>
                        </a:rPr>
                        <a:t>CryptoWallet </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When a transaction is requested, the crypto wallet makes call to the appropriate smart contract and signs the transaction between the requesting user and the target user and both are notified about the transaction.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Incoming Transaction Request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Requesting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CryptoWallet, Target User, Requesting User</a:t>
                      </a:r>
                    </a:p>
                  </a:txBody>
                  <a:tcPr marL="50800" marR="50800" marT="50800" marB="50800" anchor="t" anchorCtr="0" horzOverflow="overflow"/>
                </a:tc>
              </a:tr>
              <a:tr h="2386287">
                <a:tc>
                  <a:txBody>
                    <a:bodyPr/>
                    <a:lstStyle/>
                    <a:p>
                      <a:pPr defTabSz="622300">
                        <a:defRPr sz="3200"/>
                      </a:pPr>
                    </a:p>
                  </a:txBody>
                  <a:tcPr marL="50800" marR="50800" marT="50800" marB="50800" anchor="ctr" anchorCtr="0" horzOverflow="overflow"/>
                </a:tc>
                <a:tc>
                  <a:txBody>
                    <a:bodyPr/>
                    <a:lstStyle/>
                    <a:p>
                      <a:pPr algn="l" defTabSz="622300">
                        <a:defRPr sz="3200"/>
                      </a:pP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Validation API is used to authenticate the user’s wallet and if authentication was successful, the user is logged in.</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State Event</a:t>
                      </a:r>
                    </a:p>
                  </a:txBody>
                  <a:tcPr marL="50800" marR="50800" marT="50800" marB="50800" anchor="t" anchorCtr="0" horzOverflow="overflow"/>
                </a:tc>
                <a:tc>
                  <a:txBody>
                    <a:bodyPr/>
                    <a:lstStyle/>
                    <a:p>
                      <a:pPr algn="l" defTabSz="622300">
                        <a:defRPr sz="1800">
                          <a:solidFill>
                            <a:srgbClr val="000000"/>
                          </a:solidFill>
                        </a:defRPr>
                      </a:pPr>
                      <a:r>
                        <a:rPr sz="3200">
                          <a:solidFill>
                            <a:srgbClr val="5A5950"/>
                          </a:solidFill>
                        </a:rPr>
                        <a:t>Account auth Request</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Requesting User</a:t>
                      </a:r>
                    </a:p>
                  </a:txBody>
                  <a:tcPr marL="50800" marR="50800" marT="50800" marB="50800" anchor="t" anchorCtr="0" horzOverflow="overflow"/>
                </a:tc>
                <a:tc>
                  <a:txBody>
                    <a:bodyPr/>
                    <a:lstStyle/>
                    <a:p>
                      <a:pPr defTabSz="622300">
                        <a:defRPr sz="1800">
                          <a:solidFill>
                            <a:srgbClr val="000000"/>
                          </a:solidFill>
                        </a:defRPr>
                      </a:pPr>
                      <a:r>
                        <a:rPr sz="3200">
                          <a:solidFill>
                            <a:srgbClr val="5A5950"/>
                          </a:solidFill>
                        </a:rPr>
                        <a:t>Requesting User</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Questionnaire"/>
          <p:cNvSpPr txBox="1"/>
          <p:nvPr>
            <p:ph type="title" idx="4294967295"/>
          </p:nvPr>
        </p:nvSpPr>
        <p:spPr>
          <a:xfrm>
            <a:off x="3641415" y="279400"/>
            <a:ext cx="17612447" cy="2189469"/>
          </a:xfrm>
          <a:prstGeom prst="rect">
            <a:avLst/>
          </a:prstGeom>
          <a:effectLst>
            <a:outerShdw sx="100000" sy="100000" kx="0" ky="0" algn="b" rotWithShape="0" blurRad="25400" dist="38100" dir="2700000">
              <a:srgbClr val="6D625D">
                <a:alpha val="90000"/>
              </a:srgbClr>
            </a:outerShdw>
          </a:effectLst>
        </p:spPr>
        <p:txBody>
          <a:bodyPr/>
          <a:lstStyle>
            <a:lvl1pPr>
              <a:defRPr sz="10800">
                <a:solidFill>
                  <a:schemeClr val="accent3">
                    <a:hueOff val="-453898"/>
                    <a:satOff val="-13573"/>
                    <a:lumOff val="-24381"/>
                  </a:schemeClr>
                </a:solidFill>
                <a:effectLst>
                  <a:outerShdw sx="100000" sy="100000" kx="0" ky="0" algn="b" rotWithShape="0" blurRad="38100" dist="25400" dir="15900000">
                    <a:srgbClr val="000000">
                      <a:alpha val="90000"/>
                    </a:srgbClr>
                  </a:outerShdw>
                </a:effectLst>
                <a:latin typeface="Avenir Book"/>
                <a:ea typeface="Avenir Book"/>
                <a:cs typeface="Avenir Book"/>
                <a:sym typeface="Avenir Book"/>
              </a:defRPr>
            </a:lvl1pPr>
          </a:lstStyle>
          <a:p>
            <a:pPr/>
            <a:r>
              <a:t>Questionnaire </a:t>
            </a:r>
          </a:p>
        </p:txBody>
      </p:sp>
      <p:sp>
        <p:nvSpPr>
          <p:cNvPr id="186" name="Client / Owner Questionnaire https://forms.gle/Urdxh1A1feXqdyR29…"/>
          <p:cNvSpPr txBox="1"/>
          <p:nvPr/>
        </p:nvSpPr>
        <p:spPr>
          <a:xfrm>
            <a:off x="795683" y="2290165"/>
            <a:ext cx="22008045" cy="562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736600" indent="-609600" algn="l">
              <a:buClr>
                <a:schemeClr val="accent2">
                  <a:satOff val="12995"/>
                  <a:lumOff val="11523"/>
                </a:schemeClr>
              </a:buClr>
              <a:buSzPct val="100000"/>
              <a:buChar char="‣"/>
              <a:defRPr>
                <a:latin typeface="Avenir Book"/>
                <a:ea typeface="Avenir Book"/>
                <a:cs typeface="Avenir Book"/>
                <a:sym typeface="Avenir Book"/>
              </a:defRPr>
            </a:pPr>
            <a:r>
              <a:rPr sz="4000">
                <a:latin typeface="Avenir Heavy"/>
                <a:ea typeface="Avenir Heavy"/>
                <a:cs typeface="Avenir Heavy"/>
                <a:sym typeface="Avenir Heavy"/>
              </a:rPr>
              <a:t>Client / Owner Questionnaire</a:t>
            </a:r>
            <a:br>
              <a:rPr sz="4000">
                <a:latin typeface="Avenir Heavy"/>
                <a:ea typeface="Avenir Heavy"/>
                <a:cs typeface="Avenir Heavy"/>
                <a:sym typeface="Avenir Heavy"/>
              </a:rPr>
            </a:br>
            <a:r>
              <a:rPr sz="4000"/>
              <a:t>https://forms.gle/Urdxh1A1feXqdyR29</a:t>
            </a:r>
            <a:br/>
            <a:br>
              <a:rPr sz="3600"/>
            </a:br>
            <a:endParaRPr sz="3600"/>
          </a:p>
          <a:p>
            <a:pPr marL="812800" indent="-685800" algn="l">
              <a:buClr>
                <a:schemeClr val="accent2">
                  <a:satOff val="12995"/>
                  <a:lumOff val="11523"/>
                </a:schemeClr>
              </a:buClr>
              <a:buSzPct val="100000"/>
              <a:buChar char="‣"/>
              <a:defRPr sz="4000">
                <a:latin typeface="Avenir Heavy"/>
                <a:ea typeface="Avenir Heavy"/>
                <a:cs typeface="Avenir Heavy"/>
                <a:sym typeface="Avenir Heavy"/>
              </a:defRPr>
            </a:pPr>
            <a:r>
              <a:rPr sz="3600"/>
              <a:t>Student - Teacher Survey</a:t>
            </a:r>
            <a:br>
              <a:rPr sz="3600"/>
            </a:br>
            <a:r>
              <a:rPr sz="3600">
                <a:latin typeface="Avenir Book"/>
                <a:ea typeface="Avenir Book"/>
                <a:cs typeface="Avenir Book"/>
                <a:sym typeface="Avenir Book"/>
              </a:rPr>
              <a:t>https://forms.gle/L82miUKhi99WQ5XVA</a:t>
            </a:r>
            <a:br/>
            <a:b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Discussing the problems"/>
          <p:cNvSpPr txBox="1"/>
          <p:nvPr>
            <p:ph type="title" idx="4294967295"/>
          </p:nvPr>
        </p:nvSpPr>
        <p:spPr>
          <a:xfrm>
            <a:off x="3385777" y="953798"/>
            <a:ext cx="17612446" cy="2189469"/>
          </a:xfrm>
          <a:prstGeom prst="rect">
            <a:avLst/>
          </a:prstGeom>
          <a:effectLst>
            <a:outerShdw sx="100000" sy="100000" kx="0" ky="0" algn="b" rotWithShape="0" blurRad="25400" dist="38100" dir="2700000">
              <a:srgbClr val="6D625D">
                <a:alpha val="90000"/>
              </a:srgbClr>
            </a:outerShdw>
          </a:effectLst>
        </p:spPr>
        <p:txBody>
          <a:bodyPr/>
          <a:lstStyle>
            <a:lvl1pPr>
              <a:defRPr sz="10800">
                <a:solidFill>
                  <a:schemeClr val="accent3">
                    <a:hueOff val="-453898"/>
                    <a:satOff val="-13573"/>
                    <a:lumOff val="-24381"/>
                  </a:schemeClr>
                </a:solidFill>
                <a:effectLst>
                  <a:outerShdw sx="100000" sy="100000" kx="0" ky="0" algn="b" rotWithShape="0" blurRad="38100" dist="25400" dir="15900000">
                    <a:srgbClr val="000000">
                      <a:alpha val="90000"/>
                    </a:srgbClr>
                  </a:outerShdw>
                </a:effectLst>
                <a:latin typeface="Avenir Book"/>
                <a:ea typeface="Avenir Book"/>
                <a:cs typeface="Avenir Book"/>
                <a:sym typeface="Avenir Book"/>
              </a:defRPr>
            </a:lvl1pPr>
          </a:lstStyle>
          <a:p>
            <a:pPr/>
            <a:r>
              <a:t>Discussing the problems</a:t>
            </a:r>
          </a:p>
        </p:txBody>
      </p:sp>
      <p:sp>
        <p:nvSpPr>
          <p:cNvPr id="129" name="Gathering Team: Finding like-minded People in real-life capable of being a team can be difficult.…"/>
          <p:cNvSpPr txBox="1"/>
          <p:nvPr/>
        </p:nvSpPr>
        <p:spPr>
          <a:xfrm>
            <a:off x="1187978" y="3901337"/>
            <a:ext cx="22008045" cy="787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889000" indent="-762000" algn="l">
              <a:buClr>
                <a:schemeClr val="accent2">
                  <a:satOff val="12995"/>
                  <a:lumOff val="11523"/>
                </a:schemeClr>
              </a:buClr>
              <a:buSzPct val="100000"/>
              <a:buChar char="‣"/>
              <a:defRPr>
                <a:latin typeface="Avenir Book"/>
                <a:ea typeface="Avenir Book"/>
                <a:cs typeface="Avenir Book"/>
                <a:sym typeface="Avenir Book"/>
              </a:defRPr>
            </a:pPr>
            <a:r>
              <a:rPr>
                <a:latin typeface="Avenir Heavy"/>
                <a:ea typeface="Avenir Heavy"/>
                <a:cs typeface="Avenir Heavy"/>
                <a:sym typeface="Avenir Heavy"/>
              </a:rPr>
              <a:t>Gathering Team</a:t>
            </a:r>
            <a:r>
              <a:t>: Finding like-minded People in real-life capable of being a team can be difficult.</a:t>
            </a:r>
            <a:br>
              <a:rPr>
                <a:latin typeface="Avenir Heavy"/>
                <a:ea typeface="Avenir Heavy"/>
                <a:cs typeface="Avenir Heavy"/>
                <a:sym typeface="Avenir Heavy"/>
              </a:rPr>
            </a:br>
            <a:endParaRPr>
              <a:latin typeface="Avenir Heavy"/>
              <a:ea typeface="Avenir Heavy"/>
              <a:cs typeface="Avenir Heavy"/>
              <a:sym typeface="Avenir Heavy"/>
            </a:endParaRPr>
          </a:p>
          <a:p>
            <a:pPr marL="889000" indent="-762000" algn="l">
              <a:buClr>
                <a:schemeClr val="accent2">
                  <a:satOff val="12995"/>
                  <a:lumOff val="11523"/>
                </a:schemeClr>
              </a:buClr>
              <a:buSzPct val="100000"/>
              <a:buChar char="‣"/>
              <a:defRPr>
                <a:latin typeface="Avenir Book"/>
                <a:ea typeface="Avenir Book"/>
                <a:cs typeface="Avenir Book"/>
                <a:sym typeface="Avenir Book"/>
              </a:defRPr>
            </a:pPr>
            <a:r>
              <a:rPr>
                <a:latin typeface="Avenir Heavy"/>
                <a:ea typeface="Avenir Heavy"/>
                <a:cs typeface="Avenir Heavy"/>
                <a:sym typeface="Avenir Heavy"/>
              </a:rPr>
              <a:t>Trusting Difficulties</a:t>
            </a:r>
            <a:r>
              <a:t>: Entrusting People with your time, mind, money and energy on the internet is nearly impossible.</a:t>
            </a:r>
            <a:br/>
          </a:p>
          <a:p>
            <a:pPr marL="889000" indent="-762000" algn="l">
              <a:buClr>
                <a:schemeClr val="accent2">
                  <a:satOff val="12995"/>
                  <a:lumOff val="11523"/>
                </a:schemeClr>
              </a:buClr>
              <a:buSzPct val="100000"/>
              <a:buChar char="‣"/>
              <a:defRPr>
                <a:latin typeface="Avenir Book"/>
                <a:ea typeface="Avenir Book"/>
                <a:cs typeface="Avenir Book"/>
                <a:sym typeface="Avenir Book"/>
              </a:defRPr>
            </a:pPr>
            <a:r>
              <a:rPr>
                <a:latin typeface="Avenir Heavy"/>
                <a:ea typeface="Avenir Heavy"/>
                <a:cs typeface="Avenir Heavy"/>
                <a:sym typeface="Avenir Heavy"/>
              </a:rPr>
              <a:t>Tampering</a:t>
            </a:r>
            <a:r>
              <a:t>: Centralised body is capable of tampering with your belongings.</a:t>
            </a:r>
            <a:b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olution To The Problems"/>
          <p:cNvSpPr txBox="1"/>
          <p:nvPr>
            <p:ph type="title" idx="4294967295"/>
          </p:nvPr>
        </p:nvSpPr>
        <p:spPr>
          <a:xfrm>
            <a:off x="3198747" y="653458"/>
            <a:ext cx="17612447" cy="2189470"/>
          </a:xfrm>
          <a:prstGeom prst="rect">
            <a:avLst/>
          </a:prstGeom>
          <a:effectLst>
            <a:outerShdw sx="100000" sy="100000" kx="0" ky="0" algn="b" rotWithShape="0" blurRad="25400" dist="38100" dir="2700000">
              <a:srgbClr val="6D625D">
                <a:alpha val="90000"/>
              </a:srgbClr>
            </a:outerShdw>
          </a:effectLst>
        </p:spPr>
        <p:txBody>
          <a:bodyPr/>
          <a:lstStyle>
            <a:lvl1pPr>
              <a:defRPr sz="10800">
                <a:solidFill>
                  <a:schemeClr val="accent3">
                    <a:hueOff val="-453898"/>
                    <a:satOff val="-13573"/>
                    <a:lumOff val="-24381"/>
                  </a:schemeClr>
                </a:solidFill>
                <a:effectLst>
                  <a:outerShdw sx="100000" sy="100000" kx="0" ky="0" algn="b" rotWithShape="0" blurRad="38100" dist="25400" dir="15900000">
                    <a:srgbClr val="000000">
                      <a:alpha val="90000"/>
                    </a:srgbClr>
                  </a:outerShdw>
                </a:effectLst>
                <a:latin typeface="Avenir Book"/>
                <a:ea typeface="Avenir Book"/>
                <a:cs typeface="Avenir Book"/>
                <a:sym typeface="Avenir Book"/>
              </a:defRPr>
            </a:lvl1pPr>
          </a:lstStyle>
          <a:p>
            <a:pPr/>
            <a:r>
              <a:t>Solution To The Problems</a:t>
            </a:r>
          </a:p>
        </p:txBody>
      </p:sp>
      <p:sp>
        <p:nvSpPr>
          <p:cNvPr id="132" name="2. Mediating people on common grounds"/>
          <p:cNvSpPr txBox="1"/>
          <p:nvPr/>
        </p:nvSpPr>
        <p:spPr>
          <a:xfrm>
            <a:off x="11887908" y="11282859"/>
            <a:ext cx="10672106"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 Mediating people on common grounds</a:t>
            </a:r>
          </a:p>
        </p:txBody>
      </p:sp>
      <p:pic>
        <p:nvPicPr>
          <p:cNvPr id="133" name="Image" descr="Image"/>
          <p:cNvPicPr>
            <a:picLocks noChangeAspect="1"/>
          </p:cNvPicPr>
          <p:nvPr/>
        </p:nvPicPr>
        <p:blipFill>
          <a:blip r:embed="rId2">
            <a:extLst/>
          </a:blip>
          <a:stretch>
            <a:fillRect/>
          </a:stretch>
        </p:blipFill>
        <p:spPr>
          <a:xfrm>
            <a:off x="1306584" y="4669789"/>
            <a:ext cx="9061071" cy="5889696"/>
          </a:xfrm>
          <a:prstGeom prst="rect">
            <a:avLst/>
          </a:prstGeom>
          <a:ln w="12700">
            <a:miter lim="400000"/>
          </a:ln>
        </p:spPr>
      </p:pic>
      <p:sp>
        <p:nvSpPr>
          <p:cNvPr id="134" name="1. Ease connecting to people"/>
          <p:cNvSpPr txBox="1"/>
          <p:nvPr/>
        </p:nvSpPr>
        <p:spPr>
          <a:xfrm>
            <a:off x="1811478" y="11282859"/>
            <a:ext cx="7390756"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 Ease connecting to people</a:t>
            </a:r>
          </a:p>
        </p:txBody>
      </p:sp>
      <p:pic>
        <p:nvPicPr>
          <p:cNvPr id="135" name="Image" descr="Image"/>
          <p:cNvPicPr>
            <a:picLocks noChangeAspect="1"/>
          </p:cNvPicPr>
          <p:nvPr/>
        </p:nvPicPr>
        <p:blipFill>
          <a:blip r:embed="rId3">
            <a:extLst/>
          </a:blip>
          <a:stretch>
            <a:fillRect/>
          </a:stretch>
        </p:blipFill>
        <p:spPr>
          <a:xfrm>
            <a:off x="11821862" y="4616384"/>
            <a:ext cx="10804199" cy="599650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olution To The Problems"/>
          <p:cNvSpPr txBox="1"/>
          <p:nvPr>
            <p:ph type="title" idx="4294967295"/>
          </p:nvPr>
        </p:nvSpPr>
        <p:spPr>
          <a:xfrm>
            <a:off x="3198747" y="653458"/>
            <a:ext cx="17612447" cy="2189470"/>
          </a:xfrm>
          <a:prstGeom prst="rect">
            <a:avLst/>
          </a:prstGeom>
          <a:effectLst>
            <a:outerShdw sx="100000" sy="100000" kx="0" ky="0" algn="b" rotWithShape="0" blurRad="25400" dist="38100" dir="2700000">
              <a:srgbClr val="6D625D">
                <a:alpha val="90000"/>
              </a:srgbClr>
            </a:outerShdw>
          </a:effectLst>
        </p:spPr>
        <p:txBody>
          <a:bodyPr/>
          <a:lstStyle>
            <a:lvl1pPr>
              <a:defRPr sz="10800">
                <a:solidFill>
                  <a:schemeClr val="accent3">
                    <a:hueOff val="-453898"/>
                    <a:satOff val="-13573"/>
                    <a:lumOff val="-24381"/>
                  </a:schemeClr>
                </a:solidFill>
                <a:effectLst>
                  <a:outerShdw sx="100000" sy="100000" kx="0" ky="0" algn="b" rotWithShape="0" blurRad="38100" dist="25400" dir="15900000">
                    <a:srgbClr val="000000">
                      <a:alpha val="90000"/>
                    </a:srgbClr>
                  </a:outerShdw>
                </a:effectLst>
                <a:latin typeface="Avenir Book"/>
                <a:ea typeface="Avenir Book"/>
                <a:cs typeface="Avenir Book"/>
                <a:sym typeface="Avenir Book"/>
              </a:defRPr>
            </a:lvl1pPr>
          </a:lstStyle>
          <a:p>
            <a:pPr/>
            <a:r>
              <a:t>Solution To The Problems</a:t>
            </a:r>
          </a:p>
        </p:txBody>
      </p:sp>
      <p:sp>
        <p:nvSpPr>
          <p:cNvPr id="138" name="3. Decentralised Behaviour"/>
          <p:cNvSpPr txBox="1"/>
          <p:nvPr/>
        </p:nvSpPr>
        <p:spPr>
          <a:xfrm>
            <a:off x="8497178" y="12039764"/>
            <a:ext cx="7015586"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 Decentralised Behaviour</a:t>
            </a:r>
          </a:p>
        </p:txBody>
      </p:sp>
      <p:pic>
        <p:nvPicPr>
          <p:cNvPr id="139" name="Image" descr="Image"/>
          <p:cNvPicPr>
            <a:picLocks noChangeAspect="1"/>
          </p:cNvPicPr>
          <p:nvPr/>
        </p:nvPicPr>
        <p:blipFill>
          <a:blip r:embed="rId2">
            <a:extLst/>
          </a:blip>
          <a:stretch>
            <a:fillRect/>
          </a:stretch>
        </p:blipFill>
        <p:spPr>
          <a:xfrm>
            <a:off x="6134836" y="2998578"/>
            <a:ext cx="12729794" cy="888553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takeholders (Dashboard)"/>
          <p:cNvSpPr txBox="1"/>
          <p:nvPr>
            <p:ph type="title" idx="4294967295"/>
          </p:nvPr>
        </p:nvSpPr>
        <p:spPr>
          <a:xfrm>
            <a:off x="3641415" y="279400"/>
            <a:ext cx="17612447" cy="2189469"/>
          </a:xfrm>
          <a:prstGeom prst="rect">
            <a:avLst/>
          </a:prstGeom>
          <a:effectLst>
            <a:outerShdw sx="100000" sy="100000" kx="0" ky="0" algn="b" rotWithShape="0" blurRad="25400" dist="38100" dir="2700000">
              <a:srgbClr val="6D625D">
                <a:alpha val="90000"/>
              </a:srgbClr>
            </a:outerShdw>
          </a:effectLst>
        </p:spPr>
        <p:txBody>
          <a:bodyPr/>
          <a:lstStyle>
            <a:lvl1pPr>
              <a:defRPr sz="10800">
                <a:solidFill>
                  <a:schemeClr val="accent3">
                    <a:hueOff val="-453898"/>
                    <a:satOff val="-13573"/>
                    <a:lumOff val="-24381"/>
                  </a:schemeClr>
                </a:solidFill>
                <a:effectLst>
                  <a:outerShdw sx="100000" sy="100000" kx="0" ky="0" algn="b" rotWithShape="0" blurRad="38100" dist="25400" dir="15900000">
                    <a:srgbClr val="000000">
                      <a:alpha val="90000"/>
                    </a:srgbClr>
                  </a:outerShdw>
                </a:effectLst>
                <a:latin typeface="Avenir Book"/>
                <a:ea typeface="Avenir Book"/>
                <a:cs typeface="Avenir Book"/>
                <a:sym typeface="Avenir Book"/>
              </a:defRPr>
            </a:lvl1pPr>
          </a:lstStyle>
          <a:p>
            <a:pPr/>
            <a:r>
              <a:t>Stakeholders (Dashboard)</a:t>
            </a:r>
          </a:p>
        </p:txBody>
      </p:sp>
      <p:sp>
        <p:nvSpPr>
          <p:cNvPr id="142" name="Client / Owner Highest position in the company that purchases the software. The Client uses the Admin Panel / Dashboard to get insights of Finance and any other reports they require.…"/>
          <p:cNvSpPr txBox="1"/>
          <p:nvPr/>
        </p:nvSpPr>
        <p:spPr>
          <a:xfrm>
            <a:off x="795683" y="2290165"/>
            <a:ext cx="22008045" cy="1004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736600" indent="-609600" algn="l">
              <a:buClr>
                <a:schemeClr val="accent2">
                  <a:satOff val="12995"/>
                  <a:lumOff val="11523"/>
                </a:schemeClr>
              </a:buClr>
              <a:buSzPct val="100000"/>
              <a:buChar char="‣"/>
              <a:defRPr>
                <a:latin typeface="Avenir Book"/>
                <a:ea typeface="Avenir Book"/>
                <a:cs typeface="Avenir Book"/>
                <a:sym typeface="Avenir Book"/>
              </a:defRPr>
            </a:pPr>
            <a:r>
              <a:rPr sz="4000">
                <a:latin typeface="Avenir Heavy"/>
                <a:ea typeface="Avenir Heavy"/>
                <a:cs typeface="Avenir Heavy"/>
                <a:sym typeface="Avenir Heavy"/>
              </a:rPr>
              <a:t>Client / Owner</a:t>
            </a:r>
            <a:br>
              <a:rPr>
                <a:latin typeface="Avenir Heavy"/>
                <a:ea typeface="Avenir Heavy"/>
                <a:cs typeface="Avenir Heavy"/>
                <a:sym typeface="Avenir Heavy"/>
              </a:rPr>
            </a:br>
            <a:r>
              <a:rPr sz="3000"/>
              <a:t>Highest position in the company that purchases the software. The Client uses the Admin Panel / Dashboard to get insights of Finance and any other reports they require.</a:t>
            </a:r>
            <a:br>
              <a:rPr sz="3600"/>
            </a:br>
            <a:endParaRPr sz="3600"/>
          </a:p>
          <a:p>
            <a:pPr marL="889000" indent="-762000" algn="l">
              <a:buClr>
                <a:schemeClr val="accent2">
                  <a:satOff val="12995"/>
                  <a:lumOff val="11523"/>
                </a:schemeClr>
              </a:buClr>
              <a:buSzPct val="100000"/>
              <a:buChar char="‣"/>
              <a:defRPr sz="4000">
                <a:latin typeface="Avenir Heavy"/>
                <a:ea typeface="Avenir Heavy"/>
                <a:cs typeface="Avenir Heavy"/>
                <a:sym typeface="Avenir Heavy"/>
              </a:defRPr>
            </a:pPr>
            <a:r>
              <a:t>Administrator</a:t>
            </a:r>
            <a:br/>
            <a:r>
              <a:rPr sz="3000">
                <a:latin typeface="Avenir Book"/>
                <a:ea typeface="Avenir Book"/>
                <a:cs typeface="Avenir Book"/>
                <a:sym typeface="Avenir Book"/>
              </a:rPr>
              <a:t>System Administrator (hereafter will be called as ‘Admin’) Controls the entire Software in the project in regard to access, monitoring the user’s power’s within the team working in the project based on their “Job Role”.  Admin also control’s, regulates and monitors other user’s viz. Students (Professionals), Entrepreneurs, Teachers, Guest Users etc.  Admin will be assisted by Junior System Admin, Admin with Database Proficiency and Network Administration.  </a:t>
            </a:r>
            <a:br/>
          </a:p>
          <a:p>
            <a:pPr marL="889000" indent="-762000" algn="l">
              <a:buClr>
                <a:schemeClr val="accent2">
                  <a:satOff val="12995"/>
                  <a:lumOff val="11523"/>
                </a:schemeClr>
              </a:buClr>
              <a:buSzPct val="100000"/>
              <a:buChar char="‣"/>
              <a:defRPr sz="4000">
                <a:latin typeface="Avenir Heavy"/>
                <a:ea typeface="Avenir Heavy"/>
                <a:cs typeface="Avenir Heavy"/>
                <a:sym typeface="Avenir Heavy"/>
              </a:defRPr>
            </a:pPr>
            <a:r>
              <a:t>Moderator</a:t>
            </a:r>
            <a:br/>
            <a:r>
              <a:rPr sz="3000">
                <a:latin typeface="Avenir Book"/>
                <a:ea typeface="Avenir Book"/>
                <a:cs typeface="Avenir Book"/>
                <a:sym typeface="Avenir Book"/>
              </a:rPr>
              <a:t>Moderator role is of immense importance to the project as he/she will be the first person to review the software developed for ensuring the efficacy of the program. Taking into account the significant role being played by the Moderator, he or she should give their constructive feedback preferably written which should be unbiased in a regular interval.  The feedback report of Moderator should be given based on a systematic/scientific study of the program.</a:t>
            </a:r>
            <a:b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takeholders (Dashboard)"/>
          <p:cNvSpPr txBox="1"/>
          <p:nvPr>
            <p:ph type="title" idx="4294967295"/>
          </p:nvPr>
        </p:nvSpPr>
        <p:spPr>
          <a:xfrm>
            <a:off x="3641415" y="279400"/>
            <a:ext cx="17612447" cy="2189469"/>
          </a:xfrm>
          <a:prstGeom prst="rect">
            <a:avLst/>
          </a:prstGeom>
          <a:effectLst>
            <a:outerShdw sx="100000" sy="100000" kx="0" ky="0" algn="b" rotWithShape="0" blurRad="25400" dist="38100" dir="2700000">
              <a:srgbClr val="6D625D">
                <a:alpha val="90000"/>
              </a:srgbClr>
            </a:outerShdw>
          </a:effectLst>
        </p:spPr>
        <p:txBody>
          <a:bodyPr/>
          <a:lstStyle>
            <a:lvl1pPr>
              <a:defRPr sz="10800">
                <a:solidFill>
                  <a:schemeClr val="accent3">
                    <a:hueOff val="-453898"/>
                    <a:satOff val="-13573"/>
                    <a:lumOff val="-24381"/>
                  </a:schemeClr>
                </a:solidFill>
                <a:effectLst>
                  <a:outerShdw sx="100000" sy="100000" kx="0" ky="0" algn="b" rotWithShape="0" blurRad="38100" dist="25400" dir="15900000">
                    <a:srgbClr val="000000">
                      <a:alpha val="90000"/>
                    </a:srgbClr>
                  </a:outerShdw>
                </a:effectLst>
                <a:latin typeface="Avenir Book"/>
                <a:ea typeface="Avenir Book"/>
                <a:cs typeface="Avenir Book"/>
                <a:sym typeface="Avenir Book"/>
              </a:defRPr>
            </a:lvl1pPr>
          </a:lstStyle>
          <a:p>
            <a:pPr/>
            <a:r>
              <a:t>Stakeholders (Dashboard)</a:t>
            </a:r>
          </a:p>
        </p:txBody>
      </p:sp>
      <p:sp>
        <p:nvSpPr>
          <p:cNvPr id="145" name="Investors People holding financial stakes of the software will be termed as Investors. They are mainly responsible for funding of the software for it’s further operations.…"/>
          <p:cNvSpPr txBox="1"/>
          <p:nvPr/>
        </p:nvSpPr>
        <p:spPr>
          <a:xfrm>
            <a:off x="956299" y="3116357"/>
            <a:ext cx="22008045" cy="341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889000" indent="-762000" algn="l">
              <a:buClr>
                <a:schemeClr val="accent2">
                  <a:satOff val="12995"/>
                  <a:lumOff val="11523"/>
                </a:schemeClr>
              </a:buClr>
              <a:buSzPct val="100000"/>
              <a:buChar char="‣"/>
              <a:defRPr sz="4000">
                <a:latin typeface="Avenir Heavy"/>
                <a:ea typeface="Avenir Heavy"/>
                <a:cs typeface="Avenir Heavy"/>
                <a:sym typeface="Avenir Heavy"/>
              </a:defRPr>
            </a:pPr>
            <a:r>
              <a:t>Investors</a:t>
            </a:r>
            <a:br/>
            <a:r>
              <a:rPr>
                <a:latin typeface="Avenir Book"/>
                <a:ea typeface="Avenir Book"/>
                <a:cs typeface="Avenir Book"/>
                <a:sym typeface="Avenir Book"/>
              </a:rPr>
              <a:t>People holding financial stakes of the software will be termed as Investors. They are mainly responsible for funding of the software for it’s further operations. </a:t>
            </a:r>
            <a:br>
              <a:rPr sz="3000">
                <a:latin typeface="Avenir Book"/>
                <a:ea typeface="Avenir Book"/>
                <a:cs typeface="Avenir Book"/>
                <a:sym typeface="Avenir Book"/>
              </a:rPr>
            </a:br>
            <a:endParaRPr sz="3000">
              <a:latin typeface="Avenir Book"/>
              <a:ea typeface="Avenir Book"/>
              <a:cs typeface="Avenir Book"/>
              <a:sym typeface="Avenir Book"/>
            </a:endParaRPr>
          </a:p>
          <a:p>
            <a:pPr marL="889000" indent="-762000" algn="l">
              <a:buClr>
                <a:schemeClr val="accent2">
                  <a:satOff val="12995"/>
                  <a:lumOff val="11523"/>
                </a:schemeClr>
              </a:buClr>
              <a:buSzPct val="100000"/>
              <a:buChar char="‣"/>
              <a:defRPr sz="4000">
                <a:latin typeface="Avenir Heavy"/>
                <a:ea typeface="Avenir Heavy"/>
                <a:cs typeface="Avenir Heavy"/>
                <a:sym typeface="Avenir Heavy"/>
              </a:defRPr>
            </a:pPr>
            <a:r>
              <a:t>Analytics Team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takeholders (Web Users)"/>
          <p:cNvSpPr txBox="1"/>
          <p:nvPr>
            <p:ph type="title" idx="4294967295"/>
          </p:nvPr>
        </p:nvSpPr>
        <p:spPr>
          <a:xfrm>
            <a:off x="3641415" y="279400"/>
            <a:ext cx="17612447" cy="2189469"/>
          </a:xfrm>
          <a:prstGeom prst="rect">
            <a:avLst/>
          </a:prstGeom>
          <a:effectLst>
            <a:outerShdw sx="100000" sy="100000" kx="0" ky="0" algn="b" rotWithShape="0" blurRad="25400" dist="38100" dir="2700000">
              <a:srgbClr val="6D625D">
                <a:alpha val="90000"/>
              </a:srgbClr>
            </a:outerShdw>
          </a:effectLst>
        </p:spPr>
        <p:txBody>
          <a:bodyPr/>
          <a:lstStyle>
            <a:lvl1pPr>
              <a:defRPr sz="10800">
                <a:solidFill>
                  <a:schemeClr val="accent3">
                    <a:hueOff val="-453898"/>
                    <a:satOff val="-13573"/>
                    <a:lumOff val="-24381"/>
                  </a:schemeClr>
                </a:solidFill>
                <a:effectLst>
                  <a:outerShdw sx="100000" sy="100000" kx="0" ky="0" algn="b" rotWithShape="0" blurRad="38100" dist="25400" dir="15900000">
                    <a:srgbClr val="000000">
                      <a:alpha val="90000"/>
                    </a:srgbClr>
                  </a:outerShdw>
                </a:effectLst>
                <a:latin typeface="Avenir Book"/>
                <a:ea typeface="Avenir Book"/>
                <a:cs typeface="Avenir Book"/>
                <a:sym typeface="Avenir Book"/>
              </a:defRPr>
            </a:lvl1pPr>
          </a:lstStyle>
          <a:p>
            <a:pPr/>
            <a:r>
              <a:t>Stakeholders (Web Users)</a:t>
            </a:r>
          </a:p>
        </p:txBody>
      </p:sp>
      <p:sp>
        <p:nvSpPr>
          <p:cNvPr id="148" name="Website Users :- All the website user’s will have to digitally agree to the ‘Terms and Conditions as prescribed by the software developers.  The Terms and Conditions for the user’s will be drafted by competent Legal Professionals which will ensure that t"/>
          <p:cNvSpPr txBox="1"/>
          <p:nvPr/>
        </p:nvSpPr>
        <p:spPr>
          <a:xfrm>
            <a:off x="1187978" y="2418297"/>
            <a:ext cx="22008045" cy="9721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889000" indent="-762000" algn="l">
              <a:buClr>
                <a:schemeClr val="accent2">
                  <a:satOff val="12995"/>
                  <a:lumOff val="11523"/>
                </a:schemeClr>
              </a:buClr>
              <a:buSzPct val="100000"/>
              <a:buChar char="‣"/>
              <a:defRPr>
                <a:latin typeface="Avenir Heavy"/>
                <a:ea typeface="Avenir Heavy"/>
                <a:cs typeface="Avenir Heavy"/>
                <a:sym typeface="Avenir Heavy"/>
              </a:defRPr>
            </a:pPr>
            <a:r>
              <a:t>Website Users :-</a:t>
            </a:r>
            <a:br/>
            <a:r>
              <a:rPr sz="3000">
                <a:latin typeface="Avenir Book"/>
                <a:ea typeface="Avenir Book"/>
                <a:cs typeface="Avenir Book"/>
                <a:sym typeface="Avenir Book"/>
              </a:rPr>
              <a:t>All the website user’s will have to digitally agree to the ‘Terms and Conditions as prescribed by the software developers.  The Terms and Conditions for the user’s will be drafted by competent Legal Professionals which will ensure that the user shall use the software platform only for Legally permissible events as prescribed under the various laws and/or countries laws and it shall not be used for any other purpose.  Also the draft of the Terms and Conditions shall the protect the interest of the owners of the software platform. </a:t>
            </a:r>
            <a:br>
              <a:rPr sz="3000">
                <a:latin typeface="Avenir Book"/>
                <a:ea typeface="Avenir Book"/>
                <a:cs typeface="Avenir Book"/>
                <a:sym typeface="Avenir Book"/>
              </a:rPr>
            </a:br>
          </a:p>
          <a:p>
            <a:pPr marL="736600" indent="-609600" algn="l">
              <a:lnSpc>
                <a:spcPct val="90000"/>
              </a:lnSpc>
              <a:buClr>
                <a:schemeClr val="accent2">
                  <a:satOff val="12995"/>
                  <a:lumOff val="11523"/>
                </a:schemeClr>
              </a:buClr>
              <a:buSzPct val="100000"/>
              <a:buChar char="‣"/>
              <a:defRPr>
                <a:latin typeface="Avenir Book"/>
                <a:ea typeface="Avenir Book"/>
                <a:cs typeface="Avenir Book"/>
                <a:sym typeface="Avenir Book"/>
              </a:defRPr>
            </a:pPr>
            <a:r>
              <a:rPr sz="4000">
                <a:latin typeface="Avenir Heavy"/>
                <a:ea typeface="Avenir Heavy"/>
                <a:cs typeface="Avenir Heavy"/>
                <a:sym typeface="Avenir Heavy"/>
              </a:rPr>
              <a:t>Students</a:t>
            </a:r>
            <a:br>
              <a:rPr sz="4000">
                <a:latin typeface="Avenir Heavy"/>
                <a:ea typeface="Avenir Heavy"/>
                <a:cs typeface="Avenir Heavy"/>
                <a:sym typeface="Avenir Heavy"/>
              </a:rPr>
            </a:br>
            <a:r>
              <a:rPr sz="3000"/>
              <a:t>This type of users use this platform for maintaining their personal records, allowing them to control their academic identity and also they are interested in  enhancing their knowledge, technical skills.</a:t>
            </a:r>
            <a:br>
              <a:rPr>
                <a:latin typeface="Avenir Heavy"/>
                <a:ea typeface="Avenir Heavy"/>
                <a:cs typeface="Avenir Heavy"/>
                <a:sym typeface="Avenir Heavy"/>
              </a:rPr>
            </a:br>
            <a:endParaRPr sz="3000">
              <a:latin typeface="Avenir Heavy"/>
              <a:ea typeface="Avenir Heavy"/>
              <a:cs typeface="Avenir Heavy"/>
              <a:sym typeface="Avenir Heavy"/>
            </a:endParaRPr>
          </a:p>
          <a:p>
            <a:pPr marL="736600" indent="-609600" algn="l">
              <a:buClr>
                <a:schemeClr val="accent2">
                  <a:satOff val="12995"/>
                  <a:lumOff val="11523"/>
                </a:schemeClr>
              </a:buClr>
              <a:buSzPct val="100000"/>
              <a:buChar char="‣"/>
              <a:defRPr>
                <a:latin typeface="Avenir Book"/>
                <a:ea typeface="Avenir Book"/>
                <a:cs typeface="Avenir Book"/>
                <a:sym typeface="Avenir Book"/>
              </a:defRPr>
            </a:pPr>
            <a:r>
              <a:rPr sz="4000">
                <a:latin typeface="Avenir Heavy"/>
                <a:ea typeface="Avenir Heavy"/>
                <a:cs typeface="Avenir Heavy"/>
                <a:sym typeface="Avenir Heavy"/>
              </a:rPr>
              <a:t>Professionals / Teachers</a:t>
            </a:r>
            <a:br>
              <a:rPr sz="4000">
                <a:latin typeface="Avenir Heavy"/>
                <a:ea typeface="Avenir Heavy"/>
                <a:cs typeface="Avenir Heavy"/>
                <a:sym typeface="Avenir Heavy"/>
              </a:rPr>
            </a:br>
            <a:r>
              <a:rPr sz="3000"/>
              <a:t>People with leadership mindset and a goal such as Professionals or Teachers can make goal oriented communities to work with or teach multiple people.</a:t>
            </a:r>
            <a:b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takeholders (Web Users)"/>
          <p:cNvSpPr txBox="1"/>
          <p:nvPr>
            <p:ph type="title" idx="4294967295"/>
          </p:nvPr>
        </p:nvSpPr>
        <p:spPr>
          <a:xfrm>
            <a:off x="3641415" y="279400"/>
            <a:ext cx="17612447" cy="2189469"/>
          </a:xfrm>
          <a:prstGeom prst="rect">
            <a:avLst/>
          </a:prstGeom>
          <a:effectLst>
            <a:outerShdw sx="100000" sy="100000" kx="0" ky="0" algn="b" rotWithShape="0" blurRad="25400" dist="38100" dir="2700000">
              <a:srgbClr val="6D625D">
                <a:alpha val="90000"/>
              </a:srgbClr>
            </a:outerShdw>
          </a:effectLst>
        </p:spPr>
        <p:txBody>
          <a:bodyPr/>
          <a:lstStyle>
            <a:lvl1pPr>
              <a:defRPr sz="10800">
                <a:solidFill>
                  <a:schemeClr val="accent3">
                    <a:hueOff val="-453898"/>
                    <a:satOff val="-13573"/>
                    <a:lumOff val="-24381"/>
                  </a:schemeClr>
                </a:solidFill>
                <a:effectLst>
                  <a:outerShdw sx="100000" sy="100000" kx="0" ky="0" algn="b" rotWithShape="0" blurRad="38100" dist="25400" dir="15900000">
                    <a:srgbClr val="000000">
                      <a:alpha val="90000"/>
                    </a:srgbClr>
                  </a:outerShdw>
                </a:effectLst>
                <a:latin typeface="Avenir Book"/>
                <a:ea typeface="Avenir Book"/>
                <a:cs typeface="Avenir Book"/>
                <a:sym typeface="Avenir Book"/>
              </a:defRPr>
            </a:lvl1pPr>
          </a:lstStyle>
          <a:p>
            <a:pPr/>
            <a:r>
              <a:t>Stakeholders (Web Users)</a:t>
            </a:r>
          </a:p>
        </p:txBody>
      </p:sp>
      <p:sp>
        <p:nvSpPr>
          <p:cNvPr id="151" name="Entrepreneur / Employee Such users are interested in developing their business getting smart contacts for getting their raw materials or for Sales &amp; Marketing of  their products/services. Such class of users are interested in getting business and for set"/>
          <p:cNvSpPr txBox="1"/>
          <p:nvPr/>
        </p:nvSpPr>
        <p:spPr>
          <a:xfrm>
            <a:off x="1187978" y="3135243"/>
            <a:ext cx="22008045" cy="740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736600" indent="-609600" algn="l">
              <a:buClr>
                <a:schemeClr val="accent2">
                  <a:satOff val="12995"/>
                  <a:lumOff val="11523"/>
                </a:schemeClr>
              </a:buClr>
              <a:buSzPct val="100000"/>
              <a:buChar char="‣"/>
              <a:defRPr>
                <a:latin typeface="Avenir Book"/>
                <a:ea typeface="Avenir Book"/>
                <a:cs typeface="Avenir Book"/>
                <a:sym typeface="Avenir Book"/>
              </a:defRPr>
            </a:pPr>
            <a:r>
              <a:rPr sz="4000">
                <a:latin typeface="Avenir Heavy"/>
                <a:ea typeface="Avenir Heavy"/>
                <a:cs typeface="Avenir Heavy"/>
                <a:sym typeface="Avenir Heavy"/>
              </a:rPr>
              <a:t>Entrepreneur / Employee</a:t>
            </a:r>
            <a:br>
              <a:rPr sz="4000">
                <a:latin typeface="Avenir Heavy"/>
                <a:ea typeface="Avenir Heavy"/>
                <a:cs typeface="Avenir Heavy"/>
                <a:sym typeface="Avenir Heavy"/>
              </a:rPr>
            </a:br>
            <a:r>
              <a:rPr sz="3000"/>
              <a:t>Such users are interested in developing their business getting smart contacts for getting their raw materials or for Sales &amp; Marketing of  their products/services. Such class of users are interested in getting business and for settlement of transactions.  This type of users will be given access to the platform by the ‘Admin’ after establishing the credentials of the user and also getting documents for establishing their business identity. </a:t>
            </a:r>
            <a:br>
              <a:rPr sz="3000"/>
            </a:br>
            <a:endParaRPr sz="3000"/>
          </a:p>
          <a:p>
            <a:pPr marL="736600" indent="-609600" algn="l">
              <a:buClr>
                <a:schemeClr val="accent2">
                  <a:satOff val="12995"/>
                  <a:lumOff val="11523"/>
                </a:schemeClr>
              </a:buClr>
              <a:buSzPct val="100000"/>
              <a:buChar char="‣"/>
              <a:defRPr>
                <a:latin typeface="Avenir Book"/>
                <a:ea typeface="Avenir Book"/>
                <a:cs typeface="Avenir Book"/>
                <a:sym typeface="Avenir Book"/>
              </a:defRPr>
            </a:pPr>
            <a:r>
              <a:rPr sz="4000">
                <a:latin typeface="Avenir Heavy"/>
                <a:ea typeface="Avenir Heavy"/>
                <a:cs typeface="Avenir Heavy"/>
                <a:sym typeface="Avenir Heavy"/>
              </a:rPr>
              <a:t>Guest User</a:t>
            </a:r>
            <a:br>
              <a:rPr sz="4000">
                <a:latin typeface="Avenir Heavy"/>
                <a:ea typeface="Avenir Heavy"/>
                <a:cs typeface="Avenir Heavy"/>
                <a:sym typeface="Avenir Heavy"/>
              </a:rPr>
            </a:br>
            <a:r>
              <a:rPr sz="3000"/>
              <a:t>Such users are ‘Tech Savy’ people who visits the site with intention for gaining knowledge about various products available in the platform.  This type of user’s scroll the website for finding such product/services/information etc. which could be of use or interest to them.  Such users can log in without ‘Login ID or Passwords’ and their access will be to restricted only for viewing and not for financial transaction. </a:t>
            </a:r>
            <a:br>
              <a:rPr sz="3000"/>
            </a:br>
            <a:endParaRPr sz="3000"/>
          </a:p>
          <a:p>
            <a:pPr marL="889000" indent="-762000" algn="l">
              <a:buClr>
                <a:schemeClr val="accent2">
                  <a:satOff val="12995"/>
                  <a:lumOff val="11523"/>
                </a:schemeClr>
              </a:buClr>
              <a:buSzPct val="100000"/>
              <a:buChar char="‣"/>
              <a:defRPr sz="4000">
                <a:latin typeface="Avenir Heavy"/>
                <a:ea typeface="Avenir Heavy"/>
                <a:cs typeface="Avenir Heavy"/>
                <a:sym typeface="Avenir Heavy"/>
              </a:defRPr>
            </a:pPr>
            <a:r>
              <a:t>Service Clients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xmlns:r="http://schemas.openxmlformats.org/officeDocument/2006/relationships"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12700" dir="0">
            <a:srgbClr val="000000">
              <a:alpha val="6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001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001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12700" dir="0">
            <a:srgbClr val="000000">
              <a:alpha val="6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001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001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